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5" r:id="rId1"/>
  </p:sldMasterIdLst>
  <p:sldIdLst>
    <p:sldId id="256" r:id="rId2"/>
    <p:sldId id="257" r:id="rId3"/>
    <p:sldId id="282" r:id="rId4"/>
    <p:sldId id="258" r:id="rId5"/>
    <p:sldId id="259" r:id="rId6"/>
    <p:sldId id="261" r:id="rId7"/>
    <p:sldId id="262" r:id="rId8"/>
    <p:sldId id="264" r:id="rId9"/>
    <p:sldId id="265" r:id="rId10"/>
    <p:sldId id="274" r:id="rId11"/>
    <p:sldId id="277" r:id="rId12"/>
    <p:sldId id="276" r:id="rId13"/>
    <p:sldId id="287" r:id="rId14"/>
    <p:sldId id="285" r:id="rId15"/>
    <p:sldId id="279" r:id="rId16"/>
    <p:sldId id="289" r:id="rId17"/>
    <p:sldId id="290" r:id="rId18"/>
    <p:sldId id="273" r:id="rId19"/>
    <p:sldId id="280" r:id="rId20"/>
    <p:sldId id="281" r:id="rId21"/>
    <p:sldId id="263"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cqui Theobald" initials="JT" lastIdx="2" clrIdx="0">
    <p:extLst>
      <p:ext uri="{19B8F6BF-5375-455C-9EA6-DF929625EA0E}">
        <p15:presenceInfo xmlns:p15="http://schemas.microsoft.com/office/powerpoint/2012/main" userId="S::JTheobald@ltu.edu.au::13e184b0-36ba-4d59-85a2-61c7225319d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6073" autoAdjust="0"/>
    <p:restoredTop sz="92803" autoAdjust="0"/>
  </p:normalViewPr>
  <p:slideViewPr>
    <p:cSldViewPr snapToGrid="0">
      <p:cViewPr varScale="1">
        <p:scale>
          <a:sx n="48" d="100"/>
          <a:sy n="48" d="100"/>
        </p:scale>
        <p:origin x="208" y="14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39FC821-0524-4A90-B1CB-932C0507EF0B}" type="datetimeFigureOut">
              <a:rPr lang="en-AU" smtClean="0"/>
              <a:t>4/6/21</a:t>
            </a:fld>
            <a:endParaRPr lang="en-AU"/>
          </a:p>
        </p:txBody>
      </p:sp>
      <p:sp>
        <p:nvSpPr>
          <p:cNvPr id="5" name="Footer Placeholder 4"/>
          <p:cNvSpPr>
            <a:spLocks noGrp="1"/>
          </p:cNvSpPr>
          <p:nvPr>
            <p:ph type="ftr" sz="quarter" idx="11"/>
          </p:nvPr>
        </p:nvSpPr>
        <p:spPr/>
        <p:txBody>
          <a:bodyPr/>
          <a:lstStyle/>
          <a:p>
            <a:endParaRPr lang="en-A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4557FBD-AF00-4E2B-B7C1-0577F1B6E833}" type="slidenum">
              <a:rPr lang="en-AU" smtClean="0"/>
              <a:t>‹#›</a:t>
            </a:fld>
            <a:endParaRPr lang="en-AU"/>
          </a:p>
        </p:txBody>
      </p:sp>
    </p:spTree>
    <p:extLst>
      <p:ext uri="{BB962C8B-B14F-4D97-AF65-F5344CB8AC3E}">
        <p14:creationId xmlns:p14="http://schemas.microsoft.com/office/powerpoint/2010/main" val="2634915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6/4/21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92760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6/4/21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129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6/4/21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244092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6/4/21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175094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6/4/21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071587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6/4/21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81803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6/4/21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536311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cSld name="Title Slide 1 DOM">
    <p:bg>
      <p:bgPr>
        <a:gradFill>
          <a:gsLst>
            <a:gs pos="40000">
              <a:schemeClr val="accent4"/>
            </a:gs>
            <a:gs pos="20000">
              <a:schemeClr val="accent5"/>
            </a:gs>
            <a:gs pos="0">
              <a:schemeClr val="accent6"/>
            </a:gs>
            <a:gs pos="80000">
              <a:schemeClr val="accent2"/>
            </a:gs>
            <a:gs pos="60000">
              <a:schemeClr val="accent3"/>
            </a:gs>
            <a:gs pos="100000">
              <a:schemeClr val="accent1"/>
            </a:gs>
          </a:gsLst>
          <a:lin ang="5400000" scaled="0"/>
        </a:gradFill>
        <a:effectLst/>
      </p:bgPr>
    </p:bg>
    <p:spTree>
      <p:nvGrpSpPr>
        <p:cNvPr id="1" name=""/>
        <p:cNvGrpSpPr/>
        <p:nvPr/>
      </p:nvGrpSpPr>
      <p:grpSpPr>
        <a:xfrm>
          <a:off x="0" y="0"/>
          <a:ext cx="0" cy="0"/>
          <a:chOff x="0" y="0"/>
          <a:chExt cx="0" cy="0"/>
        </a:xfrm>
      </p:grpSpPr>
      <p:sp>
        <p:nvSpPr>
          <p:cNvPr id="5" name="Text Placeholder 7"/>
          <p:cNvSpPr>
            <a:spLocks noGrp="1"/>
          </p:cNvSpPr>
          <p:nvPr>
            <p:ph type="body" sz="quarter" idx="10"/>
          </p:nvPr>
        </p:nvSpPr>
        <p:spPr>
          <a:xfrm>
            <a:off x="3948795" y="3463020"/>
            <a:ext cx="8243205" cy="2520950"/>
          </a:xfrm>
          <a:solidFill>
            <a:srgbClr val="D6D2C4"/>
          </a:solidFill>
          <a:ln>
            <a:noFill/>
          </a:ln>
        </p:spPr>
        <p:txBody>
          <a:bodyPr lIns="288000" tIns="288000" rIns="180000" bIns="180000"/>
          <a:lstStyle>
            <a:lvl1pPr marL="0" algn="l" fontAlgn="auto">
              <a:lnSpc>
                <a:spcPct val="100000"/>
              </a:lnSpc>
              <a:spcBef>
                <a:spcPts val="0"/>
              </a:spcBef>
              <a:spcAft>
                <a:spcPts val="0"/>
              </a:spcAft>
              <a:defRPr sz="2400" b="1" baseline="0"/>
            </a:lvl1pPr>
            <a:lvl2pPr marL="0" indent="0">
              <a:lnSpc>
                <a:spcPct val="100000"/>
              </a:lnSpc>
              <a:spcBef>
                <a:spcPts val="0"/>
              </a:spcBef>
              <a:spcAft>
                <a:spcPts val="0"/>
              </a:spcAft>
              <a:buNone/>
              <a:defRPr/>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900437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Content Slide ">
    <p:spTree>
      <p:nvGrpSpPr>
        <p:cNvPr id="1" name=""/>
        <p:cNvGrpSpPr/>
        <p:nvPr/>
      </p:nvGrpSpPr>
      <p:grpSpPr>
        <a:xfrm>
          <a:off x="0" y="0"/>
          <a:ext cx="0" cy="0"/>
          <a:chOff x="0" y="0"/>
          <a:chExt cx="0" cy="0"/>
        </a:xfrm>
      </p:grpSpPr>
      <p:sp>
        <p:nvSpPr>
          <p:cNvPr id="2" name="Title 1"/>
          <p:cNvSpPr>
            <a:spLocks noGrp="1"/>
          </p:cNvSpPr>
          <p:nvPr>
            <p:ph type="title"/>
          </p:nvPr>
        </p:nvSpPr>
        <p:spPr>
          <a:xfrm>
            <a:off x="624418" y="431800"/>
            <a:ext cx="10944191" cy="836960"/>
          </a:xfrm>
        </p:spPr>
        <p:txBody>
          <a:bodyPr/>
          <a:lstStyle>
            <a:lvl1pPr>
              <a:defRPr/>
            </a:lvl1pPr>
          </a:lstStyle>
          <a:p>
            <a:r>
              <a:rPr lang="en-US"/>
              <a:t>Click to edit Master title style</a:t>
            </a:r>
            <a:endParaRPr lang="en-AU" dirty="0"/>
          </a:p>
        </p:txBody>
      </p:sp>
      <p:sp>
        <p:nvSpPr>
          <p:cNvPr id="4" name="Text Placeholder 2"/>
          <p:cNvSpPr>
            <a:spLocks noGrp="1"/>
          </p:cNvSpPr>
          <p:nvPr>
            <p:ph type="body" idx="1"/>
          </p:nvPr>
        </p:nvSpPr>
        <p:spPr bwMode="auto">
          <a:xfrm>
            <a:off x="624418" y="1624996"/>
            <a:ext cx="10944191"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9397508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4" name="Title Placeholder 1"/>
          <p:cNvSpPr>
            <a:spLocks noGrp="1"/>
          </p:cNvSpPr>
          <p:nvPr>
            <p:ph type="title"/>
          </p:nvPr>
        </p:nvSpPr>
        <p:spPr bwMode="auto">
          <a:xfrm>
            <a:off x="624418" y="431800"/>
            <a:ext cx="10944191" cy="836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lvl1pPr>
          </a:lstStyle>
          <a:p>
            <a:pPr lvl="0"/>
            <a:r>
              <a:rPr lang="en-US"/>
              <a:t>Click to edit Master title style</a:t>
            </a:r>
            <a:endParaRPr lang="en-AU" dirty="0"/>
          </a:p>
        </p:txBody>
      </p:sp>
      <p:sp>
        <p:nvSpPr>
          <p:cNvPr id="5" name="Text Placeholder 2"/>
          <p:cNvSpPr>
            <a:spLocks noGrp="1"/>
          </p:cNvSpPr>
          <p:nvPr>
            <p:ph type="body" idx="1"/>
          </p:nvPr>
        </p:nvSpPr>
        <p:spPr bwMode="auto">
          <a:xfrm>
            <a:off x="624418" y="1624996"/>
            <a:ext cx="10944191"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75609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6/4/21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729037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Content &amp; Image Slide">
    <p:spTree>
      <p:nvGrpSpPr>
        <p:cNvPr id="1" name=""/>
        <p:cNvGrpSpPr/>
        <p:nvPr/>
      </p:nvGrpSpPr>
      <p:grpSpPr>
        <a:xfrm>
          <a:off x="0" y="0"/>
          <a:ext cx="0" cy="0"/>
          <a:chOff x="0" y="0"/>
          <a:chExt cx="0" cy="0"/>
        </a:xfrm>
      </p:grpSpPr>
      <p:sp>
        <p:nvSpPr>
          <p:cNvPr id="10" name="Title Placeholder 1"/>
          <p:cNvSpPr>
            <a:spLocks noGrp="1"/>
          </p:cNvSpPr>
          <p:nvPr>
            <p:ph type="title"/>
          </p:nvPr>
        </p:nvSpPr>
        <p:spPr bwMode="auto">
          <a:xfrm>
            <a:off x="624418" y="431800"/>
            <a:ext cx="10943167" cy="836960"/>
          </a:xfrm>
          <a:prstGeom prst="rect">
            <a:avLst/>
          </a:prstGeom>
          <a:noFill/>
          <a:ln>
            <a:noFill/>
          </a:ln>
        </p:spPr>
        <p:txBody>
          <a:bodyPr/>
          <a:lstStyle>
            <a:lvl1pPr>
              <a:defRPr/>
            </a:lvl1pPr>
          </a:lstStyle>
          <a:p>
            <a:pPr lvl="0"/>
            <a:r>
              <a:rPr lang="en-US"/>
              <a:t>Click to edit Master title style</a:t>
            </a:r>
            <a:endParaRPr lang="en-AU" dirty="0"/>
          </a:p>
        </p:txBody>
      </p:sp>
      <p:sp>
        <p:nvSpPr>
          <p:cNvPr id="6" name="Text Placeholder 2"/>
          <p:cNvSpPr>
            <a:spLocks noGrp="1"/>
          </p:cNvSpPr>
          <p:nvPr>
            <p:ph type="body" idx="1"/>
          </p:nvPr>
        </p:nvSpPr>
        <p:spPr bwMode="auto">
          <a:xfrm>
            <a:off x="624418" y="1624995"/>
            <a:ext cx="5375572" cy="4683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17335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6/4/21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80005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6/4/21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27848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6/4/21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66567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6/4/21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88478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6/4/21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67228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6/4/21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47329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6/4/21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48845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6/4/21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15813371"/>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 id="2147483787" r:id="rId12"/>
    <p:sldLayoutId id="2147483788" r:id="rId13"/>
    <p:sldLayoutId id="2147483789" r:id="rId14"/>
    <p:sldLayoutId id="2147483790" r:id="rId15"/>
    <p:sldLayoutId id="2147483791" r:id="rId16"/>
    <p:sldLayoutId id="2147483792" r:id="rId17"/>
    <p:sldLayoutId id="2147483793" r:id="rId18"/>
    <p:sldLayoutId id="2147483795" r:id="rId19"/>
    <p:sldLayoutId id="2147483796" r:id="rId20"/>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hyperlink" Target="https://www.un.org/sustainabledevelopment/poverty/" TargetMode="Externa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hyperlink" Target="https://www.un.org/esa/ffd/ffd3/press-release/countries-reach-historic-agreement.html" TargetMode="External"/><Relationship Id="rId2" Type="http://schemas.openxmlformats.org/officeDocument/2006/relationships/hyperlink" Target="http://www.un.org/sustainabledevelopment/development-agenda/" TargetMode="Externa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unstats.un.org/sdgs/report/2020/" TargetMode="Externa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hyperlink" Target="http://www.ophi.org.uk/multidimensional-poverty-index/" TargetMode="External"/><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3" Type="http://schemas.openxmlformats.org/officeDocument/2006/relationships/hyperlink" Target="http://report.hdr.undp.org/" TargetMode="External"/><Relationship Id="rId2" Type="http://schemas.openxmlformats.org/officeDocument/2006/relationships/image" Target="../media/image6.png"/><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hdr.undp.org/sites/default/files/hdr2019.pdf" TargetMode="External"/><Relationship Id="rId2" Type="http://schemas.openxmlformats.org/officeDocument/2006/relationships/hyperlink" Target="http://hdr.undp.org/en/2016-report" TargetMode="Externa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hyperlink" Target="http://www.un.org/sustainabledevelopment/" TargetMode="External"/><Relationship Id="rId2" Type="http://schemas.openxmlformats.org/officeDocument/2006/relationships/hyperlink" Target="http://www.un.org/millenniumgoals/" TargetMode="Externa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p:txBody>
          <a:bodyPr>
            <a:normAutofit/>
          </a:bodyPr>
          <a:lstStyle/>
          <a:p>
            <a:r>
              <a:rPr lang="en-AU" dirty="0"/>
              <a:t>SWP2SWB – Social Work in an Unequal World</a:t>
            </a:r>
          </a:p>
          <a:p>
            <a:endParaRPr lang="en-AU" dirty="0"/>
          </a:p>
          <a:p>
            <a:r>
              <a:rPr lang="en-AU" dirty="0"/>
              <a:t>Conventional approaches to addressing global poverty through development</a:t>
            </a:r>
          </a:p>
        </p:txBody>
      </p:sp>
    </p:spTree>
    <p:extLst>
      <p:ext uri="{BB962C8B-B14F-4D97-AF65-F5344CB8AC3E}">
        <p14:creationId xmlns:p14="http://schemas.microsoft.com/office/powerpoint/2010/main" val="16409125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7078" y="212053"/>
            <a:ext cx="10167731" cy="5875480"/>
          </a:xfrm>
          <a:prstGeom prst="rect">
            <a:avLst/>
          </a:prstGeom>
        </p:spPr>
      </p:pic>
    </p:spTree>
    <p:extLst>
      <p:ext uri="{BB962C8B-B14F-4D97-AF65-F5344CB8AC3E}">
        <p14:creationId xmlns:p14="http://schemas.microsoft.com/office/powerpoint/2010/main" val="723148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Goal 1 – </a:t>
            </a:r>
            <a:r>
              <a:rPr lang="en-AU" dirty="0">
                <a:hlinkClick r:id="rId2"/>
              </a:rPr>
              <a:t>End poverty in all its forms everywhere </a:t>
            </a:r>
            <a:endParaRPr lang="en-AU" dirty="0"/>
          </a:p>
        </p:txBody>
      </p:sp>
      <p:sp>
        <p:nvSpPr>
          <p:cNvPr id="3" name="Text Placeholder 2"/>
          <p:cNvSpPr>
            <a:spLocks noGrp="1"/>
          </p:cNvSpPr>
          <p:nvPr>
            <p:ph type="body" idx="1"/>
          </p:nvPr>
        </p:nvSpPr>
        <p:spPr>
          <a:xfrm>
            <a:off x="624418" y="1007533"/>
            <a:ext cx="10944191" cy="5582109"/>
          </a:xfrm>
        </p:spPr>
        <p:txBody>
          <a:bodyPr>
            <a:normAutofit fontScale="92500" lnSpcReduction="10000"/>
          </a:bodyPr>
          <a:lstStyle/>
          <a:p>
            <a:pPr marL="0" indent="0"/>
            <a:r>
              <a:rPr lang="en-AU" b="1" u="sng" dirty="0"/>
              <a:t>Targets</a:t>
            </a:r>
            <a:endParaRPr lang="en-AU" dirty="0"/>
          </a:p>
          <a:p>
            <a:pPr>
              <a:buFont typeface="Arial" panose="020B0604020202020204" pitchFamily="34" charset="0"/>
              <a:buChar char="•"/>
            </a:pPr>
            <a:r>
              <a:rPr lang="en-AU" sz="1600" dirty="0"/>
              <a:t>By 2030, eradicate extreme poverty for all people everywhere, currently measured as people living on less than $1.90 US a day </a:t>
            </a:r>
          </a:p>
          <a:p>
            <a:pPr>
              <a:buFont typeface="Arial" panose="020B0604020202020204" pitchFamily="34" charset="0"/>
              <a:buChar char="•"/>
            </a:pPr>
            <a:r>
              <a:rPr lang="en-AU" sz="1600" dirty="0"/>
              <a:t>By 2030, reduce at least by half the proportion of men, women and children of all ages living in poverty in all its dimensions according to national definitions.</a:t>
            </a:r>
          </a:p>
          <a:p>
            <a:pPr>
              <a:buFont typeface="Arial" panose="020B0604020202020204" pitchFamily="34" charset="0"/>
              <a:buChar char="•"/>
            </a:pPr>
            <a:r>
              <a:rPr lang="en-AU" sz="1600" dirty="0"/>
              <a:t>Implement nationally appropriate social protection systems and measures for all, including floors, and by 2030 achieve substantial coverage of the poor and the vulnerable.</a:t>
            </a:r>
          </a:p>
          <a:p>
            <a:pPr>
              <a:buFont typeface="Arial" panose="020B0604020202020204" pitchFamily="34" charset="0"/>
              <a:buChar char="•"/>
            </a:pPr>
            <a:r>
              <a:rPr lang="en-AU" sz="1600" dirty="0"/>
              <a:t>By 2030, ensure that all men and women, in particular the poor and the vulnerable, have equal rights to economic resources, as well as access to basic services, ownership and control over land and other forms of 13 property, inheritance, natural resources, appropriate new technology and financial services, including microfinance.</a:t>
            </a:r>
          </a:p>
          <a:p>
            <a:pPr>
              <a:buFont typeface="Arial" panose="020B0604020202020204" pitchFamily="34" charset="0"/>
              <a:buChar char="•"/>
            </a:pPr>
            <a:r>
              <a:rPr lang="en-AU" sz="1600" dirty="0"/>
              <a:t>By 2030, build the resilience of the poor and those in vulnerable situations and reduce their exposure and vulnerability to climate-related extreme events and other economic, social and environmental shocks and disasters.</a:t>
            </a:r>
          </a:p>
          <a:p>
            <a:pPr>
              <a:buFont typeface="Arial" panose="020B0604020202020204" pitchFamily="34" charset="0"/>
              <a:buChar char="•"/>
            </a:pPr>
            <a:r>
              <a:rPr lang="en-AU" sz="1600" dirty="0"/>
              <a:t>Ensure significant mobilization of resources from a variety of sources, including through enhanced development cooperation, in order to provide adequate and predictable means for developing countries, in particular least developed countries, to implement programmes and policies to end poverty in all its dimensions.</a:t>
            </a:r>
          </a:p>
          <a:p>
            <a:pPr>
              <a:buFont typeface="Arial" panose="020B0604020202020204" pitchFamily="34" charset="0"/>
              <a:buChar char="•"/>
            </a:pPr>
            <a:r>
              <a:rPr lang="en-AU" sz="1600" dirty="0"/>
              <a:t>Create sound policy frameworks at the national, regional and international levels, based on pro-poor and gender-sensitive development strategies, to support accelerated investment in poverty eradication actions</a:t>
            </a:r>
          </a:p>
          <a:p>
            <a:pPr>
              <a:buFont typeface="Arial" panose="020B0604020202020204" pitchFamily="34" charset="0"/>
              <a:buChar char="•"/>
            </a:pPr>
            <a:r>
              <a:rPr lang="en-AU" sz="1600" dirty="0">
                <a:hlinkClick r:id="rId2"/>
              </a:rPr>
              <a:t>Goal 1: End poverty in all its forms everywhere – United Nations Sustainable Development</a:t>
            </a:r>
            <a:endParaRPr lang="en-AU" sz="1600" dirty="0"/>
          </a:p>
          <a:p>
            <a:endParaRPr lang="en-AU" dirty="0"/>
          </a:p>
        </p:txBody>
      </p:sp>
    </p:spTree>
    <p:extLst>
      <p:ext uri="{BB962C8B-B14F-4D97-AF65-F5344CB8AC3E}">
        <p14:creationId xmlns:p14="http://schemas.microsoft.com/office/powerpoint/2010/main" val="514192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How were the SDG’s proposed to be achieved? (see </a:t>
            </a:r>
            <a:r>
              <a:rPr lang="en-AU" sz="1600" dirty="0">
                <a:hlinkClick r:id="rId2"/>
              </a:rPr>
              <a:t>http://www.un.org/sustainabledevelopment/development-agenda/</a:t>
            </a:r>
            <a:r>
              <a:rPr lang="en-AU" sz="1600" dirty="0"/>
              <a:t> )</a:t>
            </a:r>
          </a:p>
        </p:txBody>
      </p:sp>
      <p:sp>
        <p:nvSpPr>
          <p:cNvPr id="3" name="Text Placeholder 2"/>
          <p:cNvSpPr>
            <a:spLocks noGrp="1"/>
          </p:cNvSpPr>
          <p:nvPr>
            <p:ph type="body" idx="1"/>
          </p:nvPr>
        </p:nvSpPr>
        <p:spPr>
          <a:xfrm>
            <a:off x="654235" y="1439332"/>
            <a:ext cx="10050208" cy="4986868"/>
          </a:xfrm>
        </p:spPr>
        <p:txBody>
          <a:bodyPr>
            <a:normAutofit/>
          </a:bodyPr>
          <a:lstStyle/>
          <a:p>
            <a:pPr>
              <a:buFont typeface="Arial" panose="020B0604020202020204" pitchFamily="34" charset="0"/>
              <a:buChar char="•"/>
            </a:pPr>
            <a:r>
              <a:rPr lang="en-AU" dirty="0">
                <a:hlinkClick r:id="rId3" tooltip="The Addis Ababa Action Agenda"/>
              </a:rPr>
              <a:t>The Addis Ababa Action Agenda </a:t>
            </a:r>
            <a:r>
              <a:rPr lang="en-AU" dirty="0"/>
              <a:t>that came out of the Third International Conference on Financing for Development provided concrete policies and actions to support the implementation of the new agenda.</a:t>
            </a:r>
          </a:p>
          <a:p>
            <a:pPr>
              <a:buFont typeface="Arial" panose="020B0604020202020204" pitchFamily="34" charset="0"/>
              <a:buChar char="•"/>
            </a:pPr>
            <a:r>
              <a:rPr lang="en-AU" dirty="0"/>
              <a:t>Implementation and success will rely on countries’ own sustainable development policies, plans and programmes, and will be led by countries. The Sustainable Development Goals (SDGs) will be a compass for aligning countries’ plans with their global commitments.</a:t>
            </a:r>
          </a:p>
          <a:p>
            <a:pPr>
              <a:buFont typeface="Arial" panose="020B0604020202020204" pitchFamily="34" charset="0"/>
              <a:buChar char="•"/>
            </a:pPr>
            <a:r>
              <a:rPr lang="en-AU" dirty="0"/>
              <a:t>Nationally owned and country-led sustainable development strategies will require resource mobilization and financing strategies.</a:t>
            </a:r>
          </a:p>
          <a:p>
            <a:pPr>
              <a:buFont typeface="Arial" panose="020B0604020202020204" pitchFamily="34" charset="0"/>
              <a:buChar char="•"/>
            </a:pPr>
            <a:r>
              <a:rPr lang="en-AU" dirty="0"/>
              <a:t>All stakeholders: governments, civil society, the private sector, and others, are expected to contribute to the realisation of the new agenda.</a:t>
            </a:r>
          </a:p>
          <a:p>
            <a:pPr>
              <a:buFont typeface="Arial" panose="020B0604020202020204" pitchFamily="34" charset="0"/>
              <a:buChar char="•"/>
            </a:pPr>
            <a:r>
              <a:rPr lang="en-AU" dirty="0"/>
              <a:t>A revitalized global partnership at the global level is needed to support national efforts. This is recognized in the 2030 Agenda.</a:t>
            </a:r>
          </a:p>
          <a:p>
            <a:pPr>
              <a:buFont typeface="Arial" panose="020B0604020202020204" pitchFamily="34" charset="0"/>
              <a:buChar char="•"/>
            </a:pPr>
            <a:r>
              <a:rPr lang="en-AU" dirty="0"/>
              <a:t>Multi-stakeholder partnerships have been recognized as an important component of strategies that seek to mobilize all stakeholders around the new agenda</a:t>
            </a:r>
          </a:p>
          <a:p>
            <a:pPr>
              <a:buFont typeface="Arial" panose="020B0604020202020204" pitchFamily="34" charset="0"/>
              <a:buChar char="•"/>
            </a:pPr>
            <a:endParaRPr lang="en-AU" dirty="0"/>
          </a:p>
          <a:p>
            <a:pPr>
              <a:buFont typeface="Arial" panose="020B0604020202020204" pitchFamily="34" charset="0"/>
              <a:buChar char="•"/>
            </a:pPr>
            <a:endParaRPr lang="en-AU" dirty="0"/>
          </a:p>
          <a:p>
            <a:pPr>
              <a:buFont typeface="Arial" panose="020B0604020202020204" pitchFamily="34" charset="0"/>
              <a:buChar char="•"/>
            </a:pPr>
            <a:endParaRPr lang="en-AU" dirty="0"/>
          </a:p>
          <a:p>
            <a:endParaRPr lang="en-AU" dirty="0"/>
          </a:p>
        </p:txBody>
      </p:sp>
    </p:spTree>
    <p:extLst>
      <p:ext uri="{BB962C8B-B14F-4D97-AF65-F5344CB8AC3E}">
        <p14:creationId xmlns:p14="http://schemas.microsoft.com/office/powerpoint/2010/main" val="3387309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EA08C-BF03-4610-AD4B-92E5C28474FA}"/>
              </a:ext>
            </a:extLst>
          </p:cNvPr>
          <p:cNvSpPr>
            <a:spLocks noGrp="1"/>
          </p:cNvSpPr>
          <p:nvPr>
            <p:ph type="title"/>
          </p:nvPr>
        </p:nvSpPr>
        <p:spPr/>
        <p:txBody>
          <a:bodyPr/>
          <a:lstStyle/>
          <a:p>
            <a:r>
              <a:rPr lang="en-US" dirty="0"/>
              <a:t>Progress on the SDGs</a:t>
            </a:r>
            <a:endParaRPr lang="en-AU" dirty="0"/>
          </a:p>
        </p:txBody>
      </p:sp>
      <p:sp>
        <p:nvSpPr>
          <p:cNvPr id="3" name="Text Placeholder 2">
            <a:extLst>
              <a:ext uri="{FF2B5EF4-FFF2-40B4-BE49-F238E27FC236}">
                <a16:creationId xmlns:a16="http://schemas.microsoft.com/office/drawing/2014/main" id="{6F57D9CA-FDCA-4271-9B01-E4495ACA01DB}"/>
              </a:ext>
            </a:extLst>
          </p:cNvPr>
          <p:cNvSpPr>
            <a:spLocks noGrp="1"/>
          </p:cNvSpPr>
          <p:nvPr>
            <p:ph type="body" idx="1"/>
          </p:nvPr>
        </p:nvSpPr>
        <p:spPr>
          <a:xfrm>
            <a:off x="337930" y="1268760"/>
            <a:ext cx="5903844" cy="5410336"/>
          </a:xfrm>
        </p:spPr>
        <p:txBody>
          <a:bodyPr>
            <a:normAutofit fontScale="47500" lnSpcReduction="20000"/>
          </a:bodyPr>
          <a:lstStyle/>
          <a:p>
            <a:r>
              <a:rPr lang="en-AU" sz="2900" i="1" dirty="0">
                <a:hlinkClick r:id="rId2"/>
              </a:rPr>
              <a:t>The Sustainable Development Goals Report 2020</a:t>
            </a:r>
            <a:r>
              <a:rPr lang="en-AU" sz="2900" dirty="0"/>
              <a:t> reviews progress of the 2030 Agenda for Sustainable Development amid the </a:t>
            </a:r>
            <a:r>
              <a:rPr lang="en-AU" sz="2900" dirty="0" err="1"/>
              <a:t>COVID</a:t>
            </a:r>
            <a:r>
              <a:rPr lang="en-AU" sz="2900" dirty="0"/>
              <a:t>-19 crisis. </a:t>
            </a:r>
          </a:p>
          <a:p>
            <a:r>
              <a:rPr lang="en-AU" sz="2900" dirty="0"/>
              <a:t>The report uses the latest available data and estimates to track progress towards the SDGs before the pandemic started, but it also looks at some of the initial impacts of </a:t>
            </a:r>
            <a:r>
              <a:rPr lang="en-AU" sz="2900" dirty="0" err="1"/>
              <a:t>COVID</a:t>
            </a:r>
            <a:r>
              <a:rPr lang="en-AU" sz="2900" dirty="0"/>
              <a:t>-19 on specific Goals and targets.</a:t>
            </a:r>
          </a:p>
          <a:p>
            <a:r>
              <a:rPr lang="en-AU" sz="2900" dirty="0"/>
              <a:t>As indicated in in the table here, it is evident that progress towards ending poverty was hampered before the impact of </a:t>
            </a:r>
            <a:r>
              <a:rPr lang="en-AU" sz="2900" dirty="0" err="1"/>
              <a:t>COVID</a:t>
            </a:r>
            <a:r>
              <a:rPr lang="en-AU" sz="2900" dirty="0"/>
              <a:t> and the world was not on track to end poverty by 2023</a:t>
            </a:r>
          </a:p>
          <a:p>
            <a:r>
              <a:rPr lang="en-AU" sz="2900" dirty="0"/>
              <a:t>A concerning issue highlighted here is the include the 4 billion people who do not benefit from any form of social protection</a:t>
            </a:r>
          </a:p>
          <a:p>
            <a:r>
              <a:rPr lang="en-AU" sz="2900" dirty="0"/>
              <a:t>Key issues reported to be underpinning this trend are reported to include substandard working conditions, inadequate social protections systems, and climate change. </a:t>
            </a:r>
          </a:p>
          <a:p>
            <a:r>
              <a:rPr lang="en-AU" sz="2900" dirty="0"/>
              <a:t>The UN has argued that effective social protection schemes and policies, along with government spending on key services, could help those left behind get back on their feet and find a way out of poverty.</a:t>
            </a:r>
            <a:r>
              <a:rPr lang="en-US" sz="2900" dirty="0"/>
              <a:t> </a:t>
            </a:r>
            <a:endParaRPr lang="en-AU" sz="2900" dirty="0"/>
          </a:p>
          <a:p>
            <a:r>
              <a:rPr lang="en-AU" sz="2900" dirty="0"/>
              <a:t>A global indicator framework was also adopted in 2017 to monitor progress against the goals</a:t>
            </a:r>
          </a:p>
          <a:p>
            <a:r>
              <a:rPr lang="en-AU" sz="2900" i="1" dirty="0"/>
              <a:t>See: https://</a:t>
            </a:r>
            <a:r>
              <a:rPr lang="en-AU" sz="2900" i="1" dirty="0" err="1"/>
              <a:t>unstats.un.org</a:t>
            </a:r>
            <a:r>
              <a:rPr lang="en-AU" sz="2900" i="1" dirty="0"/>
              <a:t>/</a:t>
            </a:r>
            <a:r>
              <a:rPr lang="en-AU" sz="2900" i="1" dirty="0" err="1"/>
              <a:t>sdgs</a:t>
            </a:r>
            <a:r>
              <a:rPr lang="en-AU" sz="2900" i="1" dirty="0"/>
              <a:t>/report/2020/progress-chart-</a:t>
            </a:r>
            <a:r>
              <a:rPr lang="en-AU" sz="2900" i="1" dirty="0" err="1"/>
              <a:t>2020.pdfmonitor</a:t>
            </a:r>
            <a:r>
              <a:rPr lang="en-AU" sz="2900" i="1" dirty="0"/>
              <a:t> progress against the SDGs</a:t>
            </a:r>
          </a:p>
          <a:p>
            <a:endParaRPr lang="en-AU" dirty="0"/>
          </a:p>
        </p:txBody>
      </p:sp>
      <p:pic>
        <p:nvPicPr>
          <p:cNvPr id="5" name="Picture 4" descr="Calendar&#10;&#10;Description automatically generated">
            <a:extLst>
              <a:ext uri="{FF2B5EF4-FFF2-40B4-BE49-F238E27FC236}">
                <a16:creationId xmlns:a16="http://schemas.microsoft.com/office/drawing/2014/main" id="{087F370C-E55A-4697-BABC-40ADABE6B4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30617" y="188843"/>
            <a:ext cx="5541602" cy="6330753"/>
          </a:xfrm>
          <a:prstGeom prst="rect">
            <a:avLst/>
          </a:prstGeom>
        </p:spPr>
      </p:pic>
      <p:sp>
        <p:nvSpPr>
          <p:cNvPr id="6" name="TextBox 5">
            <a:extLst>
              <a:ext uri="{FF2B5EF4-FFF2-40B4-BE49-F238E27FC236}">
                <a16:creationId xmlns:a16="http://schemas.microsoft.com/office/drawing/2014/main" id="{7191B288-1193-468D-A12F-42B8FBA71CD2}"/>
              </a:ext>
            </a:extLst>
          </p:cNvPr>
          <p:cNvSpPr txBox="1"/>
          <p:nvPr/>
        </p:nvSpPr>
        <p:spPr>
          <a:xfrm>
            <a:off x="6096000" y="6519596"/>
            <a:ext cx="5801139" cy="307777"/>
          </a:xfrm>
          <a:prstGeom prst="rect">
            <a:avLst/>
          </a:prstGeom>
          <a:noFill/>
        </p:spPr>
        <p:txBody>
          <a:bodyPr wrap="square" rtlCol="0">
            <a:spAutoFit/>
          </a:bodyPr>
          <a:lstStyle/>
          <a:p>
            <a:r>
              <a:rPr lang="en-US" sz="1400" dirty="0"/>
              <a:t>Source: </a:t>
            </a:r>
            <a:r>
              <a:rPr lang="en-AU" sz="1400" dirty="0"/>
              <a:t>Source: UN, </a:t>
            </a:r>
            <a:r>
              <a:rPr lang="en-AU" sz="1400" i="1" dirty="0"/>
              <a:t>Sustainable Development Goals Report</a:t>
            </a:r>
            <a:r>
              <a:rPr lang="en-AU" sz="1400" dirty="0"/>
              <a:t>, 2020</a:t>
            </a:r>
          </a:p>
        </p:txBody>
      </p:sp>
    </p:spTree>
    <p:extLst>
      <p:ext uri="{BB962C8B-B14F-4D97-AF65-F5344CB8AC3E}">
        <p14:creationId xmlns:p14="http://schemas.microsoft.com/office/powerpoint/2010/main" val="982363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BCC50-97E4-41C4-9329-5889AAFAC6F1}"/>
              </a:ext>
            </a:extLst>
          </p:cNvPr>
          <p:cNvSpPr>
            <a:spLocks noGrp="1"/>
          </p:cNvSpPr>
          <p:nvPr>
            <p:ph type="title"/>
          </p:nvPr>
        </p:nvSpPr>
        <p:spPr/>
        <p:txBody>
          <a:bodyPr>
            <a:normAutofit fontScale="90000"/>
          </a:bodyPr>
          <a:lstStyle/>
          <a:p>
            <a:r>
              <a:rPr lang="en-AU" dirty="0"/>
              <a:t>Impact of </a:t>
            </a:r>
            <a:r>
              <a:rPr lang="en-AU" dirty="0" err="1"/>
              <a:t>COVID</a:t>
            </a:r>
            <a:r>
              <a:rPr lang="en-AU" dirty="0"/>
              <a:t> 19 on goal to end extreme poverty</a:t>
            </a:r>
          </a:p>
        </p:txBody>
      </p:sp>
      <p:sp>
        <p:nvSpPr>
          <p:cNvPr id="3" name="Text Placeholder 2">
            <a:extLst>
              <a:ext uri="{FF2B5EF4-FFF2-40B4-BE49-F238E27FC236}">
                <a16:creationId xmlns:a16="http://schemas.microsoft.com/office/drawing/2014/main" id="{AB035E8D-296D-4BE3-BBE9-8B23D091FECF}"/>
              </a:ext>
            </a:extLst>
          </p:cNvPr>
          <p:cNvSpPr>
            <a:spLocks noGrp="1"/>
          </p:cNvSpPr>
          <p:nvPr>
            <p:ph type="body" idx="1"/>
          </p:nvPr>
        </p:nvSpPr>
        <p:spPr>
          <a:xfrm>
            <a:off x="624418" y="1066800"/>
            <a:ext cx="10944191" cy="5577840"/>
          </a:xfrm>
        </p:spPr>
        <p:txBody>
          <a:bodyPr>
            <a:normAutofit/>
          </a:bodyPr>
          <a:lstStyle/>
          <a:p>
            <a:pPr marL="0" indent="0">
              <a:buNone/>
            </a:pPr>
            <a:endParaRPr lang="en-AU" dirty="0"/>
          </a:p>
          <a:p>
            <a:r>
              <a:rPr lang="en-AU" dirty="0"/>
              <a:t>As noted in the previous slide, UN has predicted that ‘tens of millions of people will be pushed back into poverty, undoing years of steady improvement … the importance of robust social protection systems for safeguarding the poor and vulnerable is becoming clearer than ever’. (UN, 2020, p. 24)</a:t>
            </a:r>
          </a:p>
          <a:p>
            <a:endParaRPr lang="en-AU" dirty="0"/>
          </a:p>
          <a:p>
            <a:endParaRPr lang="en-AU" dirty="0"/>
          </a:p>
          <a:p>
            <a:endParaRPr lang="en-AU" dirty="0"/>
          </a:p>
          <a:p>
            <a:endParaRPr lang="en-AU" dirty="0"/>
          </a:p>
          <a:p>
            <a:endParaRPr lang="en-AU" dirty="0"/>
          </a:p>
          <a:p>
            <a:endParaRPr lang="en-AU" dirty="0"/>
          </a:p>
          <a:p>
            <a:endParaRPr lang="en-AU" dirty="0"/>
          </a:p>
          <a:p>
            <a:endParaRPr lang="en-AU" dirty="0"/>
          </a:p>
        </p:txBody>
      </p:sp>
      <p:pic>
        <p:nvPicPr>
          <p:cNvPr id="5" name="Picture 4" descr="A picture containing graphical user interface&#10;&#10;Description automatically generated">
            <a:extLst>
              <a:ext uri="{FF2B5EF4-FFF2-40B4-BE49-F238E27FC236}">
                <a16:creationId xmlns:a16="http://schemas.microsoft.com/office/drawing/2014/main" id="{EF094D11-18D5-41AC-BC89-B19D808FB9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106" y="2743201"/>
            <a:ext cx="10546655" cy="3379304"/>
          </a:xfrm>
          <a:prstGeom prst="rect">
            <a:avLst/>
          </a:prstGeom>
        </p:spPr>
      </p:pic>
      <p:sp>
        <p:nvSpPr>
          <p:cNvPr id="6" name="TextBox 5">
            <a:extLst>
              <a:ext uri="{FF2B5EF4-FFF2-40B4-BE49-F238E27FC236}">
                <a16:creationId xmlns:a16="http://schemas.microsoft.com/office/drawing/2014/main" id="{1540D987-A8F9-4668-BDEC-E08642061A99}"/>
              </a:ext>
            </a:extLst>
          </p:cNvPr>
          <p:cNvSpPr txBox="1"/>
          <p:nvPr/>
        </p:nvSpPr>
        <p:spPr>
          <a:xfrm>
            <a:off x="1143743" y="6273225"/>
            <a:ext cx="9761324" cy="584775"/>
          </a:xfrm>
          <a:prstGeom prst="rect">
            <a:avLst/>
          </a:prstGeom>
          <a:noFill/>
        </p:spPr>
        <p:txBody>
          <a:bodyPr wrap="square" rtlCol="0">
            <a:spAutoFit/>
          </a:bodyPr>
          <a:lstStyle/>
          <a:p>
            <a:r>
              <a:rPr lang="en-AU" sz="1400" dirty="0"/>
              <a:t>Source: UN, </a:t>
            </a:r>
            <a:r>
              <a:rPr lang="en-AU" sz="1400" i="1" dirty="0"/>
              <a:t>Sustainable Development Goals Report</a:t>
            </a:r>
            <a:r>
              <a:rPr lang="en-AU" sz="1400" dirty="0"/>
              <a:t>, 2020, p. 26.</a:t>
            </a:r>
          </a:p>
          <a:p>
            <a:endParaRPr lang="en-AU" dirty="0"/>
          </a:p>
        </p:txBody>
      </p:sp>
    </p:spTree>
    <p:extLst>
      <p:ext uri="{BB962C8B-B14F-4D97-AF65-F5344CB8AC3E}">
        <p14:creationId xmlns:p14="http://schemas.microsoft.com/office/powerpoint/2010/main" val="2821025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4418" y="431800"/>
            <a:ext cx="10943167" cy="580198"/>
          </a:xfrm>
        </p:spPr>
        <p:txBody>
          <a:bodyPr>
            <a:normAutofit fontScale="90000"/>
          </a:bodyPr>
          <a:lstStyle/>
          <a:p>
            <a:r>
              <a:rPr lang="en-AU" sz="4000" dirty="0"/>
              <a:t>Human development and multidimensional poverty</a:t>
            </a:r>
          </a:p>
        </p:txBody>
      </p:sp>
      <p:sp>
        <p:nvSpPr>
          <p:cNvPr id="3" name="Content Placeholder 2"/>
          <p:cNvSpPr>
            <a:spLocks noGrp="1"/>
          </p:cNvSpPr>
          <p:nvPr>
            <p:ph type="body" idx="1"/>
          </p:nvPr>
        </p:nvSpPr>
        <p:spPr>
          <a:xfrm>
            <a:off x="611473" y="2017643"/>
            <a:ext cx="5378451" cy="4485964"/>
          </a:xfrm>
        </p:spPr>
        <p:txBody>
          <a:bodyPr>
            <a:normAutofit fontScale="92500" lnSpcReduction="10000"/>
          </a:bodyPr>
          <a:lstStyle/>
          <a:p>
            <a:pPr>
              <a:buFont typeface="Arial" panose="020B0604020202020204" pitchFamily="34" charset="0"/>
              <a:buChar char="•"/>
            </a:pPr>
            <a:r>
              <a:rPr lang="en-AU" sz="1400" dirty="0"/>
              <a:t>Sustainable Development Goal (SDG) 1 aims to end poverty in all its forms everywhere. Although previously defined only in monetary terms, poverty is now understood to include the lived reality of people’s experiences and the multiple deprivations they face</a:t>
            </a:r>
          </a:p>
          <a:p>
            <a:pPr>
              <a:buFont typeface="Arial" panose="020B0604020202020204" pitchFamily="34" charset="0"/>
              <a:buChar char="•"/>
            </a:pPr>
            <a:r>
              <a:rPr lang="en-AU" sz="1400" dirty="0"/>
              <a:t>In week 8 we introduced the concept of human development and multidimensional poverty in a global context – that is, that poverty is about more than income and involves a range of deprivations and impacts. </a:t>
            </a:r>
          </a:p>
          <a:p>
            <a:pPr>
              <a:buFont typeface="Arial" panose="020B0604020202020204" pitchFamily="34" charset="0"/>
              <a:buChar char="•"/>
            </a:pPr>
            <a:r>
              <a:rPr lang="en-AU" sz="1400" dirty="0"/>
              <a:t>Although previously defined only in monetary terms, poverty is now understood to include the lived reality of people’s experiences and the multiple deprivations they face. </a:t>
            </a:r>
          </a:p>
          <a:p>
            <a:pPr>
              <a:buFont typeface="Arial" panose="020B0604020202020204" pitchFamily="34" charset="0"/>
              <a:buChar char="•"/>
            </a:pPr>
            <a:r>
              <a:rPr lang="en-AU" sz="1400" dirty="0"/>
              <a:t>It is measured by a </a:t>
            </a:r>
            <a:r>
              <a:rPr lang="en-AU" sz="1400" b="1" dirty="0"/>
              <a:t>multidimensional poverty index </a:t>
            </a:r>
            <a:r>
              <a:rPr lang="en-AU" sz="1400" dirty="0"/>
              <a:t>(</a:t>
            </a:r>
            <a:r>
              <a:rPr lang="en-AU" sz="1400" dirty="0" err="1"/>
              <a:t>MPI</a:t>
            </a:r>
            <a:r>
              <a:rPr lang="en-AU" sz="1400" dirty="0"/>
              <a:t>). In the global </a:t>
            </a:r>
            <a:r>
              <a:rPr lang="en-AU" sz="1400" dirty="0" err="1"/>
              <a:t>MPI</a:t>
            </a:r>
            <a:r>
              <a:rPr lang="en-AU" sz="1400" dirty="0"/>
              <a:t>, people are counted as multidimensionally poor if they are deprived in one-third or more of 10 indicators </a:t>
            </a:r>
          </a:p>
          <a:p>
            <a:pPr>
              <a:buFont typeface="Arial" panose="020B0604020202020204" pitchFamily="34" charset="0"/>
              <a:buChar char="•"/>
            </a:pPr>
            <a:r>
              <a:rPr lang="en-AU" sz="1400" dirty="0"/>
              <a:t>Based on the work of </a:t>
            </a:r>
            <a:r>
              <a:rPr lang="en-AU" sz="1400" b="1" dirty="0"/>
              <a:t>Amartya Sen </a:t>
            </a:r>
            <a:r>
              <a:rPr lang="en-AU" sz="1400" dirty="0"/>
              <a:t>which focussed on understanding poverty and development from the perspective of capabilities</a:t>
            </a:r>
          </a:p>
          <a:p>
            <a:pPr>
              <a:buFont typeface="Arial" panose="020B0604020202020204" pitchFamily="34" charset="0"/>
              <a:buChar char="•"/>
            </a:pPr>
            <a:r>
              <a:rPr lang="en-AU" sz="1200" dirty="0"/>
              <a:t>(see </a:t>
            </a:r>
            <a:r>
              <a:rPr lang="en-AU" sz="1200" dirty="0">
                <a:hlinkClick r:id="rId2"/>
              </a:rPr>
              <a:t>http://</a:t>
            </a:r>
            <a:r>
              <a:rPr lang="en-AU" sz="1200" dirty="0" err="1">
                <a:hlinkClick r:id="rId2"/>
              </a:rPr>
              <a:t>www.ophi.org.uk</a:t>
            </a:r>
            <a:r>
              <a:rPr lang="en-AU" sz="1200" dirty="0">
                <a:hlinkClick r:id="rId2"/>
              </a:rPr>
              <a:t>/multidimensional-poverty-index/</a:t>
            </a:r>
            <a:r>
              <a:rPr lang="en-AU" sz="1200" dirty="0"/>
              <a:t> </a:t>
            </a:r>
            <a:r>
              <a:rPr lang="en-AU" dirty="0"/>
              <a:t>)</a:t>
            </a:r>
          </a:p>
          <a:p>
            <a:pPr marL="0" indent="0"/>
            <a:endParaRPr lang="en-AU" dirty="0"/>
          </a:p>
          <a:p>
            <a:pPr marL="0" indent="0"/>
            <a:endParaRPr lang="en-AU" i="1" dirty="0"/>
          </a:p>
          <a:p>
            <a:pPr>
              <a:buFont typeface="Arial" panose="020B0604020202020204" pitchFamily="34" charset="0"/>
              <a:buChar char="•"/>
            </a:pPr>
            <a:endParaRPr lang="en-AU" dirty="0"/>
          </a:p>
        </p:txBody>
      </p:sp>
      <p:pic>
        <p:nvPicPr>
          <p:cNvPr id="4" name="Picture 3"/>
          <p:cNvPicPr>
            <a:picLocks noChangeAspect="1"/>
          </p:cNvPicPr>
          <p:nvPr/>
        </p:nvPicPr>
        <p:blipFill>
          <a:blip r:embed="rId3"/>
          <a:stretch>
            <a:fillRect/>
          </a:stretch>
        </p:blipFill>
        <p:spPr>
          <a:xfrm>
            <a:off x="6202075" y="1011998"/>
            <a:ext cx="5378451" cy="5161976"/>
          </a:xfrm>
          <a:prstGeom prst="rect">
            <a:avLst/>
          </a:prstGeom>
        </p:spPr>
      </p:pic>
      <p:sp>
        <p:nvSpPr>
          <p:cNvPr id="5" name="TextBox 4"/>
          <p:cNvSpPr txBox="1"/>
          <p:nvPr/>
        </p:nvSpPr>
        <p:spPr>
          <a:xfrm>
            <a:off x="7045566" y="5964708"/>
            <a:ext cx="3691467" cy="461665"/>
          </a:xfrm>
          <a:prstGeom prst="rect">
            <a:avLst/>
          </a:prstGeom>
          <a:noFill/>
        </p:spPr>
        <p:txBody>
          <a:bodyPr wrap="square" rtlCol="0">
            <a:spAutoFit/>
          </a:bodyPr>
          <a:lstStyle/>
          <a:p>
            <a:r>
              <a:rPr lang="en-AU" sz="1200" dirty="0"/>
              <a:t>Source: </a:t>
            </a:r>
            <a:r>
              <a:rPr lang="en-AU" sz="1200" dirty="0">
                <a:hlinkClick r:id="rId2"/>
              </a:rPr>
              <a:t>http://www.ophi.org.uk/multidimensional-poverty-index/</a:t>
            </a:r>
            <a:r>
              <a:rPr lang="en-AU" sz="1200" dirty="0"/>
              <a:t> </a:t>
            </a:r>
          </a:p>
        </p:txBody>
      </p:sp>
    </p:spTree>
    <p:extLst>
      <p:ext uri="{BB962C8B-B14F-4D97-AF65-F5344CB8AC3E}">
        <p14:creationId xmlns:p14="http://schemas.microsoft.com/office/powerpoint/2010/main" val="17866816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F42BA-E7DA-4D4D-93FD-BD99AA33EBA6}"/>
              </a:ext>
            </a:extLst>
          </p:cNvPr>
          <p:cNvSpPr>
            <a:spLocks noGrp="1"/>
          </p:cNvSpPr>
          <p:nvPr>
            <p:ph type="title"/>
          </p:nvPr>
        </p:nvSpPr>
        <p:spPr>
          <a:xfrm>
            <a:off x="264139" y="120315"/>
            <a:ext cx="10695583" cy="1400530"/>
          </a:xfrm>
        </p:spPr>
        <p:txBody>
          <a:bodyPr anchor="ctr">
            <a:normAutofit/>
          </a:bodyPr>
          <a:lstStyle/>
          <a:p>
            <a:r>
              <a:rPr lang="en-AU" sz="4400" dirty="0">
                <a:solidFill>
                  <a:schemeClr val="tx1"/>
                </a:solidFill>
              </a:rPr>
              <a:t>Multidimensional poverty Index 2020</a:t>
            </a:r>
            <a:endParaRPr lang="en-AU" dirty="0">
              <a:solidFill>
                <a:schemeClr val="tx1"/>
              </a:solidFill>
            </a:endParaRPr>
          </a:p>
        </p:txBody>
      </p:sp>
      <p:sp>
        <p:nvSpPr>
          <p:cNvPr id="3" name="Content Placeholder 2">
            <a:extLst>
              <a:ext uri="{FF2B5EF4-FFF2-40B4-BE49-F238E27FC236}">
                <a16:creationId xmlns:a16="http://schemas.microsoft.com/office/drawing/2014/main" id="{5CEB9690-E7A0-4472-8920-E74078A78D12}"/>
              </a:ext>
            </a:extLst>
          </p:cNvPr>
          <p:cNvSpPr>
            <a:spLocks noGrp="1"/>
          </p:cNvSpPr>
          <p:nvPr>
            <p:ph idx="1"/>
          </p:nvPr>
        </p:nvSpPr>
        <p:spPr>
          <a:xfrm>
            <a:off x="528735" y="1203159"/>
            <a:ext cx="8651360" cy="5534526"/>
          </a:xfrm>
        </p:spPr>
        <p:txBody>
          <a:bodyPr>
            <a:normAutofit/>
          </a:bodyPr>
          <a:lstStyle/>
          <a:p>
            <a:pPr>
              <a:lnSpc>
                <a:spcPct val="90000"/>
              </a:lnSpc>
            </a:pPr>
            <a:r>
              <a:rPr lang="en-AU" sz="1400" dirty="0"/>
              <a:t>The most recent report on the </a:t>
            </a:r>
            <a:r>
              <a:rPr lang="en-AU" sz="1400" dirty="0" err="1"/>
              <a:t>MPI</a:t>
            </a:r>
            <a:r>
              <a:rPr lang="en-AU" sz="1400" dirty="0"/>
              <a:t> has shown that:</a:t>
            </a:r>
          </a:p>
          <a:p>
            <a:pPr>
              <a:lnSpc>
                <a:spcPct val="90000"/>
              </a:lnSpc>
              <a:buFont typeface="Arial" panose="020B0604020202020204" pitchFamily="34" charset="0"/>
              <a:buChar char="•"/>
            </a:pPr>
            <a:endParaRPr lang="en-AU" sz="1400" dirty="0"/>
          </a:p>
          <a:p>
            <a:pPr>
              <a:lnSpc>
                <a:spcPct val="90000"/>
              </a:lnSpc>
              <a:buFont typeface="Arial" panose="020B0604020202020204" pitchFamily="34" charset="0"/>
              <a:buChar char="•"/>
            </a:pPr>
            <a:r>
              <a:rPr lang="en-AU" sz="1400" dirty="0"/>
              <a:t>Across 107 developing countries and 5.9 billion people, 1.3 billion people—22 percent—live in multidimensional poverty.</a:t>
            </a:r>
          </a:p>
          <a:p>
            <a:pPr>
              <a:lnSpc>
                <a:spcPct val="90000"/>
              </a:lnSpc>
              <a:buFont typeface="Arial" panose="020B0604020202020204" pitchFamily="34" charset="0"/>
              <a:buChar char="•"/>
            </a:pPr>
            <a:r>
              <a:rPr lang="en-AU" sz="1400" dirty="0"/>
              <a:t>Of the 1.3 billion multidimensionally poor people, 82.3 percent are deprived in at least five indicators simultaneously</a:t>
            </a:r>
          </a:p>
          <a:p>
            <a:pPr>
              <a:lnSpc>
                <a:spcPct val="90000"/>
              </a:lnSpc>
              <a:buFont typeface="Arial" panose="020B0604020202020204" pitchFamily="34" charset="0"/>
              <a:buChar char="•"/>
            </a:pPr>
            <a:r>
              <a:rPr lang="en-AU" sz="1400" dirty="0"/>
              <a:t>Children show higher rates of multidimensional poverty: half of multidimensionally poor people (644 million) are children under the age of 18. One in three children is poor compared with one in six adults.</a:t>
            </a:r>
          </a:p>
          <a:p>
            <a:pPr>
              <a:lnSpc>
                <a:spcPct val="90000"/>
              </a:lnSpc>
              <a:buFont typeface="Arial" panose="020B0604020202020204" pitchFamily="34" charset="0"/>
              <a:buChar char="•"/>
            </a:pPr>
            <a:r>
              <a:rPr lang="en-AU" sz="1400" dirty="0"/>
              <a:t>About 84 percent of multidimensionally poor people live in Sub-Saharan Africa (558 million) and South Asia (530 million). Two-thirds of multidimensionally poor people live in middle-income countries.</a:t>
            </a:r>
          </a:p>
          <a:p>
            <a:pPr>
              <a:lnSpc>
                <a:spcPct val="90000"/>
              </a:lnSpc>
              <a:buFont typeface="Arial" panose="020B0604020202020204" pitchFamily="34" charset="0"/>
              <a:buChar char="•"/>
            </a:pPr>
            <a:r>
              <a:rPr lang="en-AU" sz="1400" dirty="0"/>
              <a:t>71 percent of the 5.9 billion people covered experience at least one deprivation; however, the average number of deprivations they experience is five.</a:t>
            </a:r>
          </a:p>
          <a:p>
            <a:pPr>
              <a:lnSpc>
                <a:spcPct val="90000"/>
              </a:lnSpc>
              <a:buFont typeface="Arial" panose="020B0604020202020204" pitchFamily="34" charset="0"/>
              <a:buChar char="•"/>
            </a:pPr>
            <a:r>
              <a:rPr lang="en-AU" sz="1400" dirty="0"/>
              <a:t>107 million multidimensionally poor people are age 60 or older—a particularly importantly figure during the </a:t>
            </a:r>
            <a:r>
              <a:rPr lang="en-AU" sz="1400" dirty="0" err="1"/>
              <a:t>COVID</a:t>
            </a:r>
            <a:r>
              <a:rPr lang="en-AU" sz="1400" dirty="0"/>
              <a:t>-19 pandemic.</a:t>
            </a:r>
          </a:p>
          <a:p>
            <a:pPr>
              <a:lnSpc>
                <a:spcPct val="90000"/>
              </a:lnSpc>
              <a:buFont typeface="Arial" panose="020B0604020202020204" pitchFamily="34" charset="0"/>
              <a:buChar char="•"/>
            </a:pPr>
            <a:r>
              <a:rPr lang="en-AU" sz="1400" dirty="0"/>
              <a:t>Before the pandemic 47 countries were on track to halve multidimensional poverty between 2015 and 2030. But 18 countries, including some of the poorest, were off track.</a:t>
            </a:r>
          </a:p>
          <a:p>
            <a:pPr>
              <a:lnSpc>
                <a:spcPct val="90000"/>
              </a:lnSpc>
              <a:buFont typeface="Arial" panose="020B0604020202020204" pitchFamily="34" charset="0"/>
              <a:buChar char="•"/>
            </a:pPr>
            <a:r>
              <a:rPr lang="en-AU" sz="1400" dirty="0" err="1"/>
              <a:t>OPHI</a:t>
            </a:r>
            <a:r>
              <a:rPr lang="en-AU" sz="1400" dirty="0"/>
              <a:t> &amp; UNDP (2020) </a:t>
            </a:r>
            <a:r>
              <a:rPr lang="en-AU" sz="1400" i="1" dirty="0"/>
              <a:t>Charting pathways out of multidimensional poverty: Achieving the SDGs, </a:t>
            </a:r>
            <a:r>
              <a:rPr lang="en-AU" sz="1400" dirty="0"/>
              <a:t>United Nations Development Programme and Oxford Poverty and Human Development Initiative. https://</a:t>
            </a:r>
            <a:r>
              <a:rPr lang="en-AU" sz="1400" dirty="0" err="1"/>
              <a:t>ophi.org.uk</a:t>
            </a:r>
            <a:r>
              <a:rPr lang="en-AU" sz="1400" dirty="0"/>
              <a:t>/global-</a:t>
            </a:r>
            <a:r>
              <a:rPr lang="en-AU" sz="1400" dirty="0" err="1"/>
              <a:t>mpi</a:t>
            </a:r>
            <a:r>
              <a:rPr lang="en-AU" sz="1400" dirty="0"/>
              <a:t>-2020/</a:t>
            </a:r>
            <a:endParaRPr lang="en-AU" sz="1400" i="1" dirty="0"/>
          </a:p>
          <a:p>
            <a:pPr>
              <a:lnSpc>
                <a:spcPct val="90000"/>
              </a:lnSpc>
            </a:pPr>
            <a:endParaRPr lang="en-AU" sz="1100" dirty="0"/>
          </a:p>
        </p:txBody>
      </p:sp>
      <p:sp>
        <p:nvSpPr>
          <p:cNvPr id="4" name="TextBox 3">
            <a:extLst>
              <a:ext uri="{FF2B5EF4-FFF2-40B4-BE49-F238E27FC236}">
                <a16:creationId xmlns:a16="http://schemas.microsoft.com/office/drawing/2014/main" id="{0CFEBAB3-4EA6-4B80-9EF9-073F9F9E6643}"/>
              </a:ext>
            </a:extLst>
          </p:cNvPr>
          <p:cNvSpPr txBox="1"/>
          <p:nvPr/>
        </p:nvSpPr>
        <p:spPr>
          <a:xfrm>
            <a:off x="9180095" y="2141621"/>
            <a:ext cx="2755232" cy="3083921"/>
          </a:xfrm>
          <a:prstGeom prst="rect">
            <a:avLst/>
          </a:prstGeom>
          <a:noFill/>
        </p:spPr>
        <p:txBody>
          <a:bodyPr wrap="square" rtlCol="0">
            <a:spAutoFit/>
          </a:bodyPr>
          <a:lstStyle/>
          <a:p>
            <a:pPr>
              <a:lnSpc>
                <a:spcPct val="90000"/>
              </a:lnSpc>
            </a:pPr>
            <a:r>
              <a:rPr lang="en-AU" dirty="0"/>
              <a:t>“The overarching aim of the Sustainable Development Goals (SDGs) is to leave no one behind. People who are identified as multidimensionally poor are being “left behind” in several SDGs at the same time. (</a:t>
            </a:r>
            <a:r>
              <a:rPr lang="en-AU" dirty="0" err="1"/>
              <a:t>OPHI</a:t>
            </a:r>
            <a:r>
              <a:rPr lang="en-AU" dirty="0"/>
              <a:t> &amp; UNDP, 2020, p. 20) </a:t>
            </a:r>
          </a:p>
        </p:txBody>
      </p:sp>
    </p:spTree>
    <p:extLst>
      <p:ext uri="{BB962C8B-B14F-4D97-AF65-F5344CB8AC3E}">
        <p14:creationId xmlns:p14="http://schemas.microsoft.com/office/powerpoint/2010/main" val="41149232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6C0F2-2F06-4061-9364-81F7ED6BAFCF}"/>
              </a:ext>
            </a:extLst>
          </p:cNvPr>
          <p:cNvSpPr>
            <a:spLocks noGrp="1"/>
          </p:cNvSpPr>
          <p:nvPr>
            <p:ph type="title"/>
          </p:nvPr>
        </p:nvSpPr>
        <p:spPr/>
        <p:txBody>
          <a:bodyPr/>
          <a:lstStyle/>
          <a:p>
            <a:r>
              <a:rPr lang="en-US" dirty="0"/>
              <a:t>The SDGs and Multidimensional poverty</a:t>
            </a:r>
            <a:endParaRPr lang="en-AU" dirty="0"/>
          </a:p>
        </p:txBody>
      </p:sp>
      <p:sp>
        <p:nvSpPr>
          <p:cNvPr id="4" name="TextBox 3">
            <a:extLst>
              <a:ext uri="{FF2B5EF4-FFF2-40B4-BE49-F238E27FC236}">
                <a16:creationId xmlns:a16="http://schemas.microsoft.com/office/drawing/2014/main" id="{AFC9AB4D-E8ED-4F56-BF75-C0B4CB9AD068}"/>
              </a:ext>
            </a:extLst>
          </p:cNvPr>
          <p:cNvSpPr txBox="1"/>
          <p:nvPr/>
        </p:nvSpPr>
        <p:spPr>
          <a:xfrm>
            <a:off x="318053" y="1171154"/>
            <a:ext cx="5128591" cy="5786199"/>
          </a:xfrm>
          <a:prstGeom prst="rect">
            <a:avLst/>
          </a:prstGeom>
          <a:noFill/>
        </p:spPr>
        <p:txBody>
          <a:bodyPr wrap="square" rtlCol="0">
            <a:spAutoFit/>
          </a:bodyPr>
          <a:lstStyle/>
          <a:p>
            <a:pPr marL="285750" indent="-285750">
              <a:buFont typeface="Arial" panose="020B0604020202020204" pitchFamily="34" charset="0"/>
              <a:buChar char="•"/>
            </a:pPr>
            <a:r>
              <a:rPr lang="en-AU" sz="1600" dirty="0"/>
              <a:t>In addition to the SDG goal 1 of ending poverty in all its forms everywhere, other SDG goals remain directly relevant to tackling multidimensional poverty at a global level because there are many interlinkages among deprivations and ‘individuals experience poverty as overlapping sources of disadvantage’.  (see </a:t>
            </a:r>
            <a:r>
              <a:rPr lang="en-AU" sz="1600" dirty="0" err="1"/>
              <a:t>OPHI</a:t>
            </a:r>
            <a:r>
              <a:rPr lang="en-AU" sz="1600" dirty="0"/>
              <a:t> &amp; UNDP, 2020)</a:t>
            </a:r>
          </a:p>
          <a:p>
            <a:pPr marL="285750" indent="-285750">
              <a:buFont typeface="Arial" panose="020B0604020202020204" pitchFamily="34" charset="0"/>
              <a:buChar char="•"/>
            </a:pPr>
            <a:endParaRPr lang="en-AU" sz="1600" dirty="0"/>
          </a:p>
          <a:p>
            <a:pPr marL="285750" indent="-285750">
              <a:buFont typeface="Arial" panose="020B0604020202020204" pitchFamily="34" charset="0"/>
              <a:buChar char="•"/>
            </a:pPr>
            <a:r>
              <a:rPr lang="en-AU" sz="1600" dirty="0"/>
              <a:t>For example, SDG goal 4 pertains to ensuring access to education, which is a key dimension of multidimensional poverty.</a:t>
            </a:r>
          </a:p>
          <a:p>
            <a:pPr marL="285750" indent="-285750">
              <a:buFont typeface="Arial" panose="020B0604020202020204" pitchFamily="34" charset="0"/>
              <a:buChar char="•"/>
            </a:pPr>
            <a:endParaRPr lang="en-AU" sz="1600" dirty="0"/>
          </a:p>
          <a:p>
            <a:pPr marL="285750" indent="-285750">
              <a:buFont typeface="Arial" panose="020B0604020202020204" pitchFamily="34" charset="0"/>
              <a:buChar char="•"/>
            </a:pPr>
            <a:r>
              <a:rPr lang="en-AU" sz="1600" dirty="0"/>
              <a:t>Sub-Saharan African countries have the highest percentages of people who are multidimensionally poor and deprived in years of schooling (</a:t>
            </a:r>
            <a:r>
              <a:rPr lang="en-AU" sz="1600" dirty="0" err="1"/>
              <a:t>OPHI</a:t>
            </a:r>
            <a:r>
              <a:rPr lang="en-AU" sz="1600" dirty="0"/>
              <a:t> &amp; UNDP 2020, p. 25)</a:t>
            </a:r>
          </a:p>
          <a:p>
            <a:endParaRPr lang="en-AU" sz="1600" dirty="0"/>
          </a:p>
          <a:p>
            <a:pPr marL="285750" indent="-285750">
              <a:buFont typeface="Arial" panose="020B0604020202020204" pitchFamily="34" charset="0"/>
              <a:buChar char="•"/>
            </a:pPr>
            <a:r>
              <a:rPr lang="en-AU" sz="1600" dirty="0"/>
              <a:t>However, the world is not on track to meet education targets (UN, 2020, pp. 32-33)</a:t>
            </a:r>
          </a:p>
          <a:p>
            <a:pPr marL="285750" indent="-285750">
              <a:buFont typeface="Arial" panose="020B0604020202020204" pitchFamily="34" charset="0"/>
              <a:buChar char="•"/>
            </a:pPr>
            <a:endParaRPr lang="en-AU" sz="1600" dirty="0"/>
          </a:p>
          <a:p>
            <a:pPr marL="285750" indent="-285750">
              <a:buFont typeface="Arial" panose="020B0604020202020204" pitchFamily="34" charset="0"/>
              <a:buChar char="•"/>
            </a:pPr>
            <a:endParaRPr lang="en-AU" sz="1600" dirty="0"/>
          </a:p>
          <a:p>
            <a:endParaRPr lang="en-AU" dirty="0"/>
          </a:p>
        </p:txBody>
      </p:sp>
      <p:pic>
        <p:nvPicPr>
          <p:cNvPr id="9" name="Picture 8" descr="Graphical user interface, application&#10;&#10;Description automatically generated">
            <a:extLst>
              <a:ext uri="{FF2B5EF4-FFF2-40B4-BE49-F238E27FC236}">
                <a16:creationId xmlns:a16="http://schemas.microsoft.com/office/drawing/2014/main" id="{81873C4E-62CA-4073-9990-11AA979018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46644" y="1268760"/>
            <a:ext cx="6589643" cy="5310944"/>
          </a:xfrm>
          <a:prstGeom prst="rect">
            <a:avLst/>
          </a:prstGeom>
        </p:spPr>
      </p:pic>
    </p:spTree>
    <p:extLst>
      <p:ext uri="{BB962C8B-B14F-4D97-AF65-F5344CB8AC3E}">
        <p14:creationId xmlns:p14="http://schemas.microsoft.com/office/powerpoint/2010/main" val="22861506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t>‘Shocks’ and threats to human development</a:t>
            </a:r>
          </a:p>
        </p:txBody>
      </p:sp>
      <p:sp>
        <p:nvSpPr>
          <p:cNvPr id="3" name="Content Placeholder 2"/>
          <p:cNvSpPr>
            <a:spLocks noGrp="1"/>
          </p:cNvSpPr>
          <p:nvPr>
            <p:ph type="body" idx="1"/>
          </p:nvPr>
        </p:nvSpPr>
        <p:spPr>
          <a:xfrm>
            <a:off x="624419" y="1176868"/>
            <a:ext cx="5522382" cy="5054600"/>
          </a:xfrm>
        </p:spPr>
        <p:txBody>
          <a:bodyPr>
            <a:normAutofit fontScale="85000" lnSpcReduction="10000"/>
          </a:bodyPr>
          <a:lstStyle/>
          <a:p>
            <a:pPr marL="0" indent="0"/>
            <a:r>
              <a:rPr lang="en-AU" dirty="0"/>
              <a:t>The UN recognises that progress on development is threatened by a range of ‘shocks’, many of which are structural in nature and require sustained global cooperation to address. These shocks include:</a:t>
            </a:r>
          </a:p>
          <a:p>
            <a:pPr>
              <a:buFont typeface="Arial" panose="020B0604020202020204" pitchFamily="34" charset="0"/>
              <a:buChar char="•"/>
            </a:pPr>
            <a:r>
              <a:rPr lang="en-AU" dirty="0"/>
              <a:t>Economic risks – poverty, unemployment, insecure employment, lack of savings etc</a:t>
            </a:r>
          </a:p>
          <a:p>
            <a:pPr>
              <a:buFont typeface="Arial" panose="020B0604020202020204" pitchFamily="34" charset="0"/>
              <a:buChar char="•"/>
            </a:pPr>
            <a:r>
              <a:rPr lang="en-AU" dirty="0"/>
              <a:t>Inequality – income, wealth, gender, education, health etc</a:t>
            </a:r>
          </a:p>
          <a:p>
            <a:pPr>
              <a:buFont typeface="Arial" panose="020B0604020202020204" pitchFamily="34" charset="0"/>
              <a:buChar char="•"/>
            </a:pPr>
            <a:r>
              <a:rPr lang="en-AU" dirty="0"/>
              <a:t>Health risks – hunger, malnutrition, disease, access to affordable healthcare</a:t>
            </a:r>
          </a:p>
          <a:p>
            <a:pPr>
              <a:buFont typeface="Arial" panose="020B0604020202020204" pitchFamily="34" charset="0"/>
              <a:buChar char="•"/>
            </a:pPr>
            <a:r>
              <a:rPr lang="en-AU" dirty="0"/>
              <a:t>Environment and natural disasters – climate change, environmental degradation, poor sanitation, pollution etc</a:t>
            </a:r>
          </a:p>
          <a:p>
            <a:pPr>
              <a:buFont typeface="Arial" panose="020B0604020202020204" pitchFamily="34" charset="0"/>
              <a:buChar char="•"/>
            </a:pPr>
            <a:r>
              <a:rPr lang="en-AU" dirty="0"/>
              <a:t>Food insecurity – volatility in prices and availability of food</a:t>
            </a:r>
          </a:p>
          <a:p>
            <a:pPr>
              <a:buFont typeface="Arial" panose="020B0604020202020204" pitchFamily="34" charset="0"/>
              <a:buChar char="•"/>
            </a:pPr>
            <a:r>
              <a:rPr lang="en-AU" dirty="0"/>
              <a:t>Physical insecurity – war, conflict, violence, human rights violations etc</a:t>
            </a:r>
          </a:p>
          <a:p>
            <a:pPr marL="0" indent="0"/>
            <a:endParaRPr lang="en-AU" dirty="0"/>
          </a:p>
          <a:p>
            <a:pPr marL="0" indent="0"/>
            <a:r>
              <a:rPr lang="en-AU" dirty="0"/>
              <a:t>(see Human Development Report, 2016 </a:t>
            </a:r>
            <a:r>
              <a:rPr lang="en-AU" dirty="0" err="1"/>
              <a:t>pg</a:t>
            </a:r>
            <a:r>
              <a:rPr lang="en-AU" dirty="0"/>
              <a:t> 122-128)</a:t>
            </a:r>
          </a:p>
        </p:txBody>
      </p:sp>
      <p:pic>
        <p:nvPicPr>
          <p:cNvPr id="2050" name="Picture 2" descr="chapte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1" y="1514928"/>
            <a:ext cx="5715000" cy="359047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7623313" y="6056868"/>
            <a:ext cx="4807225" cy="369332"/>
          </a:xfrm>
          <a:prstGeom prst="rect">
            <a:avLst/>
          </a:prstGeom>
          <a:noFill/>
        </p:spPr>
        <p:txBody>
          <a:bodyPr wrap="square" rtlCol="0">
            <a:spAutoFit/>
          </a:bodyPr>
          <a:lstStyle/>
          <a:p>
            <a:r>
              <a:rPr lang="en-AU" dirty="0"/>
              <a:t>Source: </a:t>
            </a:r>
            <a:r>
              <a:rPr lang="en-AU" dirty="0">
                <a:hlinkClick r:id="rId3"/>
              </a:rPr>
              <a:t>http://report.hdr.undp.org/</a:t>
            </a:r>
            <a:r>
              <a:rPr lang="en-AU" dirty="0"/>
              <a:t> </a:t>
            </a:r>
          </a:p>
        </p:txBody>
      </p:sp>
    </p:spTree>
    <p:extLst>
      <p:ext uri="{BB962C8B-B14F-4D97-AF65-F5344CB8AC3E}">
        <p14:creationId xmlns:p14="http://schemas.microsoft.com/office/powerpoint/2010/main" val="29259851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4418" y="285337"/>
            <a:ext cx="10943167" cy="263938"/>
          </a:xfrm>
        </p:spPr>
        <p:txBody>
          <a:bodyPr>
            <a:normAutofit fontScale="90000"/>
          </a:bodyPr>
          <a:lstStyle/>
          <a:p>
            <a:r>
              <a:rPr lang="en-AU" dirty="0"/>
              <a:t>Transforming global institutions</a:t>
            </a:r>
          </a:p>
        </p:txBody>
      </p:sp>
      <p:sp>
        <p:nvSpPr>
          <p:cNvPr id="3" name="Content Placeholder 2"/>
          <p:cNvSpPr>
            <a:spLocks noGrp="1"/>
          </p:cNvSpPr>
          <p:nvPr>
            <p:ph idx="1"/>
          </p:nvPr>
        </p:nvSpPr>
        <p:spPr>
          <a:xfrm>
            <a:off x="624418" y="1145512"/>
            <a:ext cx="10943167" cy="5163213"/>
          </a:xfrm>
        </p:spPr>
        <p:txBody>
          <a:bodyPr>
            <a:normAutofit fontScale="92500" lnSpcReduction="10000"/>
          </a:bodyPr>
          <a:lstStyle/>
          <a:p>
            <a:pPr marL="285750" indent="-285750">
              <a:buFont typeface="Arial" panose="020B0604020202020204" pitchFamily="34" charset="0"/>
              <a:buChar char="•"/>
            </a:pPr>
            <a:r>
              <a:rPr lang="en-AU" sz="1600" dirty="0"/>
              <a:t>In order to achieve targets of increasing human development, there has been growing recognition of the need to also transform the way that global institutions operate, recognising that some of the problematic aspects of globalisation and global governance which have continued to act against the realisation of development goals</a:t>
            </a:r>
          </a:p>
          <a:p>
            <a:pPr>
              <a:buFont typeface="Arial" panose="020B0604020202020204" pitchFamily="34" charset="0"/>
              <a:buChar char="•"/>
            </a:pPr>
            <a:r>
              <a:rPr lang="en-AU" sz="1600" dirty="0"/>
              <a:t>In 2016 </a:t>
            </a:r>
            <a:r>
              <a:rPr lang="en-AU" sz="1600" dirty="0" err="1"/>
              <a:t>HDR</a:t>
            </a:r>
            <a:r>
              <a:rPr lang="en-AU" sz="1600" dirty="0"/>
              <a:t> identifies the main ‘global institutions’ as comprising: Markets, Multilateral organisations (UN, World Bank, IMF etc), Global civil society (corporations, NGO’s, partnerships etc)</a:t>
            </a:r>
          </a:p>
          <a:p>
            <a:pPr marL="0" indent="0"/>
            <a:r>
              <a:rPr lang="en-AU" sz="1600" i="1" dirty="0"/>
              <a:t>“Global institutional reforms should encompass the broader areas of regulation of global markets, the governance of multilateral institutions and the strengthening of global civil society”</a:t>
            </a:r>
            <a:r>
              <a:rPr lang="en-AU" sz="1600" dirty="0"/>
              <a:t> (UN development report 2016 : overview p. 17) </a:t>
            </a:r>
          </a:p>
          <a:p>
            <a:pPr>
              <a:buFont typeface="Arial" panose="020B0604020202020204" pitchFamily="34" charset="0"/>
              <a:buChar char="•"/>
            </a:pPr>
            <a:r>
              <a:rPr lang="en-AU" sz="1600" dirty="0"/>
              <a:t>More recently the 2019 UN Human Development Report acknowledged the influence of globalisation on the capacity of national governments to tackle poverty and inequality, though it doesn’t provide the same emphasis on the need to regulate global markets. The actions of national governments are given greater emphasis, and international action is seen as something that should “complement” their endeavours:</a:t>
            </a:r>
          </a:p>
          <a:p>
            <a:pPr marL="539750" lvl="2" indent="0">
              <a:buNone/>
            </a:pPr>
            <a:r>
              <a:rPr lang="en-AU" sz="1600" i="1" dirty="0"/>
              <a:t>Globalization means national policy is often circumscribed by entities, rules and events beyond the control of national governments, with pervasive downward pressures on corporate income tax rates and labour standards. Tax evasion and avoidance are made easier by insufficient information, by the rise of large digital companies operating across tax jurisdictions and by inadequate interjurisdictional cooperation. In these policy domains international collective action must complement national action </a:t>
            </a:r>
            <a:r>
              <a:rPr lang="en-AU" sz="1600" dirty="0"/>
              <a:t>(UNDP 2019, p. 17)</a:t>
            </a:r>
          </a:p>
          <a:p>
            <a:pPr>
              <a:buFont typeface="Arial" panose="020B0604020202020204" pitchFamily="34" charset="0"/>
              <a:buChar char="•"/>
            </a:pPr>
            <a:r>
              <a:rPr lang="en-AU" sz="1600" dirty="0"/>
              <a:t>The changing emphasis given to the problem of human development/poverty alleviation by the UNDP over time (global institutions/globalisation or national governments) reflects the ongoing tensions and debates between market/individual and multidimensional explanations of poverty and inequality.</a:t>
            </a:r>
          </a:p>
          <a:p>
            <a:pPr>
              <a:buFont typeface="Arial" panose="020B0604020202020204" pitchFamily="34" charset="0"/>
              <a:buChar char="•"/>
            </a:pPr>
            <a:endParaRPr lang="en-AU" sz="1600" dirty="0"/>
          </a:p>
          <a:p>
            <a:pPr marL="539750" lvl="2" indent="0">
              <a:buNone/>
            </a:pPr>
            <a:endParaRPr lang="en-AU" sz="1600" dirty="0"/>
          </a:p>
          <a:p>
            <a:pPr marL="539750" lvl="2" indent="0">
              <a:buNone/>
            </a:pPr>
            <a:endParaRPr lang="en-AU" sz="1600" i="1" dirty="0"/>
          </a:p>
          <a:p>
            <a:pPr>
              <a:buFont typeface="Arial" panose="020B0604020202020204" pitchFamily="34" charset="0"/>
              <a:buChar char="•"/>
            </a:pPr>
            <a:endParaRPr lang="en-AU" dirty="0"/>
          </a:p>
          <a:p>
            <a:pPr lvl="3">
              <a:buFont typeface="Arial" panose="020B0604020202020204" pitchFamily="34" charset="0"/>
              <a:buChar char="•"/>
            </a:pPr>
            <a:endParaRPr lang="en-AU" dirty="0"/>
          </a:p>
        </p:txBody>
      </p:sp>
    </p:spTree>
    <p:extLst>
      <p:ext uri="{BB962C8B-B14F-4D97-AF65-F5344CB8AC3E}">
        <p14:creationId xmlns:p14="http://schemas.microsoft.com/office/powerpoint/2010/main" val="1825244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Lecture overview –Conventional approaches to addressing global poverty through development</a:t>
            </a:r>
            <a:br>
              <a:rPr lang="en-AU" dirty="0"/>
            </a:br>
            <a:br>
              <a:rPr lang="en-AU" dirty="0"/>
            </a:br>
            <a:br>
              <a:rPr lang="en-AU" dirty="0"/>
            </a:br>
            <a:br>
              <a:rPr lang="en-AU" dirty="0"/>
            </a:br>
            <a:br>
              <a:rPr lang="en-AU" dirty="0"/>
            </a:br>
            <a:br>
              <a:rPr lang="en-AU" dirty="0"/>
            </a:br>
            <a:br>
              <a:rPr lang="en-AU" dirty="0"/>
            </a:br>
            <a:endParaRPr lang="en-AU" dirty="0"/>
          </a:p>
        </p:txBody>
      </p:sp>
      <p:sp>
        <p:nvSpPr>
          <p:cNvPr id="3" name="Text Placeholder 2"/>
          <p:cNvSpPr>
            <a:spLocks noGrp="1"/>
          </p:cNvSpPr>
          <p:nvPr>
            <p:ph type="body" idx="1"/>
          </p:nvPr>
        </p:nvSpPr>
        <p:spPr/>
        <p:txBody>
          <a:bodyPr>
            <a:normAutofit lnSpcReduction="10000"/>
          </a:bodyPr>
          <a:lstStyle/>
          <a:p>
            <a:pPr>
              <a:lnSpc>
                <a:spcPct val="90000"/>
              </a:lnSpc>
            </a:pPr>
            <a:endParaRPr lang="en-US" dirty="0"/>
          </a:p>
          <a:p>
            <a:pPr>
              <a:lnSpc>
                <a:spcPct val="90000"/>
              </a:lnSpc>
            </a:pPr>
            <a:r>
              <a:rPr lang="en-AU" sz="3200" dirty="0"/>
              <a:t>The global institutional landscape</a:t>
            </a:r>
            <a:endParaRPr lang="en-US" sz="3200" dirty="0"/>
          </a:p>
          <a:p>
            <a:pPr>
              <a:lnSpc>
                <a:spcPct val="90000"/>
              </a:lnSpc>
            </a:pPr>
            <a:r>
              <a:rPr lang="en-AU" sz="3200" dirty="0"/>
              <a:t>The concept of ‘development’ and its historical application</a:t>
            </a:r>
            <a:endParaRPr lang="en-US" sz="3200" dirty="0"/>
          </a:p>
          <a:p>
            <a:pPr marL="920750" lvl="2" indent="-342900"/>
            <a:r>
              <a:rPr lang="en-AU" sz="2400" dirty="0"/>
              <a:t>Modernisation approaches</a:t>
            </a:r>
          </a:p>
          <a:p>
            <a:pPr marL="0" lvl="1" indent="0">
              <a:buNone/>
            </a:pPr>
            <a:r>
              <a:rPr lang="en-AU" sz="2800" dirty="0"/>
              <a:t>Contemporary development approaches</a:t>
            </a:r>
          </a:p>
          <a:p>
            <a:pPr marL="920750" lvl="2" indent="-342900"/>
            <a:r>
              <a:rPr lang="en-AU" sz="2400" dirty="0"/>
              <a:t>UN Millennium Development Goals and Sustainable Development Goals</a:t>
            </a:r>
          </a:p>
          <a:p>
            <a:pPr marL="920750" lvl="2" indent="-342900"/>
            <a:r>
              <a:rPr lang="en-AU" sz="2400" dirty="0"/>
              <a:t>Human development and multidimensional poverty</a:t>
            </a:r>
          </a:p>
          <a:p>
            <a:pPr marL="920750" lvl="2" indent="-342900"/>
            <a:r>
              <a:rPr lang="en-AU" sz="2400" dirty="0"/>
              <a:t>Transforming global institutions</a:t>
            </a:r>
          </a:p>
        </p:txBody>
      </p:sp>
    </p:spTree>
    <p:extLst>
      <p:ext uri="{BB962C8B-B14F-4D97-AF65-F5344CB8AC3E}">
        <p14:creationId xmlns:p14="http://schemas.microsoft.com/office/powerpoint/2010/main" val="11955992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Summary</a:t>
            </a:r>
          </a:p>
        </p:txBody>
      </p:sp>
      <p:sp>
        <p:nvSpPr>
          <p:cNvPr id="3" name="Content Placeholder 2"/>
          <p:cNvSpPr>
            <a:spLocks noGrp="1"/>
          </p:cNvSpPr>
          <p:nvPr>
            <p:ph idx="1"/>
          </p:nvPr>
        </p:nvSpPr>
        <p:spPr>
          <a:xfrm>
            <a:off x="624418" y="1426865"/>
            <a:ext cx="10943167" cy="5202535"/>
          </a:xfrm>
        </p:spPr>
        <p:txBody>
          <a:bodyPr>
            <a:normAutofit/>
          </a:bodyPr>
          <a:lstStyle/>
          <a:p>
            <a:pPr>
              <a:buFont typeface="Arial" panose="020B0604020202020204" pitchFamily="34" charset="0"/>
              <a:buChar char="•"/>
            </a:pPr>
            <a:r>
              <a:rPr lang="en-AU" dirty="0"/>
              <a:t>Global institutions are key players in ‘conventional’ or ‘mainstream’ efforts (both past and present) to address issues of global poverty. </a:t>
            </a:r>
          </a:p>
          <a:p>
            <a:pPr>
              <a:buFont typeface="Arial" panose="020B0604020202020204" pitchFamily="34" charset="0"/>
              <a:buChar char="•"/>
            </a:pPr>
            <a:r>
              <a:rPr lang="en-AU" dirty="0"/>
              <a:t>The UN and BWI’s have been most prominent and have tended to have contrasting approaches – however these appear to have somewhat converged in recent decades (though the extent of this convergence and its significance is subject to </a:t>
            </a:r>
            <a:r>
              <a:rPr lang="en-AU"/>
              <a:t>ongoing debate)</a:t>
            </a:r>
            <a:endParaRPr lang="en-AU" dirty="0"/>
          </a:p>
          <a:p>
            <a:pPr>
              <a:buFont typeface="Arial" panose="020B0604020202020204" pitchFamily="34" charset="0"/>
              <a:buChar char="•"/>
            </a:pPr>
            <a:r>
              <a:rPr lang="en-AU" dirty="0"/>
              <a:t>Efforts to address global poverty have often been part of broader international development efforts – though ideas of development are contested and dominant approaches have changed over time</a:t>
            </a:r>
          </a:p>
          <a:p>
            <a:pPr>
              <a:buFont typeface="Arial" panose="020B0604020202020204" pitchFamily="34" charset="0"/>
              <a:buChar char="•"/>
            </a:pPr>
            <a:r>
              <a:rPr lang="en-AU" dirty="0"/>
              <a:t>Historically, development efforts were shaped by ‘modernisation’ theories and the policies of the ‘Washington Consensus’ – critics suggest these were largely to the detriment of poorer nations</a:t>
            </a:r>
          </a:p>
          <a:p>
            <a:pPr>
              <a:buFont typeface="Arial" panose="020B0604020202020204" pitchFamily="34" charset="0"/>
              <a:buChar char="•"/>
            </a:pPr>
            <a:r>
              <a:rPr lang="en-AU" dirty="0"/>
              <a:t>Contemporary efforts are based upon a broader understanding of development and a multidimensional view of poverty – this is reflected in the UN’s Millennium/Sustainable Development Goals and in their Human Development and multidimensional poverty Index </a:t>
            </a:r>
          </a:p>
          <a:p>
            <a:pPr>
              <a:buFont typeface="Arial" panose="020B0604020202020204" pitchFamily="34" charset="0"/>
              <a:buChar char="•"/>
            </a:pPr>
            <a:endParaRPr lang="en-AU" dirty="0"/>
          </a:p>
        </p:txBody>
      </p:sp>
    </p:spTree>
    <p:extLst>
      <p:ext uri="{BB962C8B-B14F-4D97-AF65-F5344CB8AC3E}">
        <p14:creationId xmlns:p14="http://schemas.microsoft.com/office/powerpoint/2010/main" val="35207633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references</a:t>
            </a:r>
          </a:p>
        </p:txBody>
      </p:sp>
      <p:sp>
        <p:nvSpPr>
          <p:cNvPr id="3" name="Text Placeholder 2"/>
          <p:cNvSpPr>
            <a:spLocks noGrp="1"/>
          </p:cNvSpPr>
          <p:nvPr>
            <p:ph type="body" idx="1"/>
          </p:nvPr>
        </p:nvSpPr>
        <p:spPr>
          <a:xfrm>
            <a:off x="624418" y="1083366"/>
            <a:ext cx="10944191" cy="5067594"/>
          </a:xfrm>
        </p:spPr>
        <p:txBody>
          <a:bodyPr>
            <a:normAutofit fontScale="85000" lnSpcReduction="10000"/>
          </a:bodyPr>
          <a:lstStyle/>
          <a:p>
            <a:r>
              <a:rPr lang="en-AU" dirty="0"/>
              <a:t>Desai, M. &amp; Solas, J. (2012). Poverty, development and social justice. In K. Lyons., T. </a:t>
            </a:r>
            <a:r>
              <a:rPr lang="en-AU" dirty="0" err="1"/>
              <a:t>Hokenstad</a:t>
            </a:r>
            <a:r>
              <a:rPr lang="en-AU" dirty="0"/>
              <a:t>., M. Pawar., N </a:t>
            </a:r>
            <a:r>
              <a:rPr lang="en-AU" dirty="0" err="1"/>
              <a:t>Huegler</a:t>
            </a:r>
            <a:r>
              <a:rPr lang="en-AU" dirty="0"/>
              <a:t>., &amp; N, Hall (Eds.), </a:t>
            </a:r>
            <a:r>
              <a:rPr lang="en-AU" i="1" dirty="0"/>
              <a:t>The Sage handbook of international social work (</a:t>
            </a:r>
            <a:r>
              <a:rPr lang="en-AU" dirty="0"/>
              <a:t>pp. 85-99). London: SAGE. </a:t>
            </a:r>
          </a:p>
          <a:p>
            <a:r>
              <a:rPr lang="en-AU" dirty="0"/>
              <a:t>Hulme, D. (2015)</a:t>
            </a:r>
            <a:r>
              <a:rPr lang="en-AU" i="1" dirty="0"/>
              <a:t> Global poverty: how global governance is failing the poor. </a:t>
            </a:r>
            <a:r>
              <a:rPr lang="en-AU" dirty="0"/>
              <a:t>Hoboken: Taylor &amp; Francis.</a:t>
            </a:r>
          </a:p>
          <a:p>
            <a:r>
              <a:rPr lang="en-AU" dirty="0" err="1"/>
              <a:t>Midgley</a:t>
            </a:r>
            <a:r>
              <a:rPr lang="en-AU" dirty="0"/>
              <a:t>, J. (2014). </a:t>
            </a:r>
            <a:r>
              <a:rPr lang="en-AU" i="1" dirty="0"/>
              <a:t>Social development: theory and practice</a:t>
            </a:r>
            <a:r>
              <a:rPr lang="en-AU" dirty="0"/>
              <a:t>. London: SAGE.</a:t>
            </a:r>
          </a:p>
          <a:p>
            <a:r>
              <a:rPr lang="en-AU" dirty="0"/>
              <a:t>Pawar, M., &amp; Cox, D. (2010) Social development. In P. Manohar., &amp; D. Cox (Eds.), </a:t>
            </a:r>
            <a:r>
              <a:rPr lang="en-AU" i="1" dirty="0"/>
              <a:t>Social development: critical themes and perspectives </a:t>
            </a:r>
            <a:r>
              <a:rPr lang="en-AU" dirty="0"/>
              <a:t>(pp. 13-36)</a:t>
            </a:r>
            <a:r>
              <a:rPr lang="en-AU" i="1" dirty="0"/>
              <a:t>. </a:t>
            </a:r>
            <a:r>
              <a:rPr lang="en-AU" dirty="0"/>
              <a:t>New York: Routledge.</a:t>
            </a:r>
          </a:p>
          <a:p>
            <a:r>
              <a:rPr lang="en-AU" dirty="0"/>
              <a:t>Serr, K. (2013). </a:t>
            </a:r>
            <a:r>
              <a:rPr lang="en-AU" i="1" dirty="0"/>
              <a:t>Against the odds: Poverty in Addis Ababa</a:t>
            </a:r>
            <a:r>
              <a:rPr lang="en-AU" dirty="0"/>
              <a:t>. North Melbourne: Australian Scholarly Publishing.</a:t>
            </a:r>
          </a:p>
          <a:p>
            <a:r>
              <a:rPr lang="en-AU" dirty="0"/>
              <a:t>United Nations (2016). </a:t>
            </a:r>
            <a:r>
              <a:rPr lang="en-AU" i="1" dirty="0"/>
              <a:t>Human Development Report 2016</a:t>
            </a:r>
            <a:r>
              <a:rPr lang="en-AU" dirty="0"/>
              <a:t>. </a:t>
            </a:r>
            <a:r>
              <a:rPr lang="en-AU" dirty="0">
                <a:hlinkClick r:id="rId2"/>
              </a:rPr>
              <a:t>http://hdr.undp.org/en/2016-report</a:t>
            </a:r>
            <a:r>
              <a:rPr lang="en-AU" dirty="0"/>
              <a:t> </a:t>
            </a:r>
          </a:p>
          <a:p>
            <a:r>
              <a:rPr lang="en-AU" dirty="0"/>
              <a:t>United Nations (2019). </a:t>
            </a:r>
            <a:r>
              <a:rPr lang="en-AU" i="1" dirty="0"/>
              <a:t>Human Development Report 2019</a:t>
            </a:r>
            <a:r>
              <a:rPr lang="en-AU" dirty="0"/>
              <a:t>. </a:t>
            </a:r>
            <a:r>
              <a:rPr lang="en-AU" dirty="0">
                <a:hlinkClick r:id="rId3"/>
              </a:rPr>
              <a:t>http://</a:t>
            </a:r>
            <a:r>
              <a:rPr lang="en-AU" dirty="0" err="1">
                <a:hlinkClick r:id="rId3"/>
              </a:rPr>
              <a:t>hdr.undp.org</a:t>
            </a:r>
            <a:r>
              <a:rPr lang="en-AU" dirty="0">
                <a:hlinkClick r:id="rId3"/>
              </a:rPr>
              <a:t>/sites/default/files/</a:t>
            </a:r>
            <a:r>
              <a:rPr lang="en-AU" dirty="0" err="1">
                <a:hlinkClick r:id="rId3"/>
              </a:rPr>
              <a:t>hdr2019.pdf</a:t>
            </a:r>
            <a:endParaRPr lang="en-AU" dirty="0"/>
          </a:p>
          <a:p>
            <a:r>
              <a:rPr lang="en-AU" dirty="0"/>
              <a:t>United Nations (2020). </a:t>
            </a:r>
            <a:r>
              <a:rPr lang="en-AU" i="1" dirty="0"/>
              <a:t>Sustainable Development Goals Report </a:t>
            </a:r>
            <a:r>
              <a:rPr lang="en-AU" dirty="0"/>
              <a:t>2020. </a:t>
            </a:r>
          </a:p>
          <a:p>
            <a:r>
              <a:rPr lang="en-AU" dirty="0" err="1"/>
              <a:t>OPHI</a:t>
            </a:r>
            <a:r>
              <a:rPr lang="en-AU" dirty="0"/>
              <a:t> &amp; UNDP (2020) </a:t>
            </a:r>
            <a:r>
              <a:rPr lang="en-AU" i="1" dirty="0"/>
              <a:t>Charting pathways out of multidimensional poverty: Achieving the SDGs, </a:t>
            </a:r>
            <a:r>
              <a:rPr lang="en-AU" dirty="0"/>
              <a:t>United Nations Development Programme and Oxford Poverty and Human Development Initiative. https://</a:t>
            </a:r>
            <a:r>
              <a:rPr lang="en-AU" dirty="0" err="1"/>
              <a:t>ophi.org.uk</a:t>
            </a:r>
            <a:r>
              <a:rPr lang="en-AU" dirty="0"/>
              <a:t>/global-</a:t>
            </a:r>
            <a:r>
              <a:rPr lang="en-AU" dirty="0" err="1"/>
              <a:t>mpi</a:t>
            </a:r>
            <a:r>
              <a:rPr lang="en-AU" dirty="0"/>
              <a:t>-2020/</a:t>
            </a:r>
            <a:endParaRPr lang="en-AU" i="1" dirty="0"/>
          </a:p>
          <a:p>
            <a:r>
              <a:rPr lang="en-AU" dirty="0"/>
              <a:t>World Bank Group (2016). </a:t>
            </a:r>
            <a:r>
              <a:rPr lang="en-AU" i="1" dirty="0"/>
              <a:t>Taking on inequality: Poverty and shared prosperity </a:t>
            </a:r>
            <a:r>
              <a:rPr lang="en-AU" i="1" dirty="0" err="1"/>
              <a:t>2016.</a:t>
            </a:r>
            <a:r>
              <a:rPr lang="en-AU" dirty="0" err="1"/>
              <a:t>Washington</a:t>
            </a:r>
            <a:r>
              <a:rPr lang="en-AU" dirty="0"/>
              <a:t> D.C.: World Bank.</a:t>
            </a:r>
          </a:p>
          <a:p>
            <a:endParaRPr lang="en-AU" dirty="0"/>
          </a:p>
        </p:txBody>
      </p:sp>
    </p:spTree>
    <p:extLst>
      <p:ext uri="{BB962C8B-B14F-4D97-AF65-F5344CB8AC3E}">
        <p14:creationId xmlns:p14="http://schemas.microsoft.com/office/powerpoint/2010/main" val="1574996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normAutofit/>
          </a:bodyPr>
          <a:lstStyle/>
          <a:p>
            <a:pPr>
              <a:lnSpc>
                <a:spcPct val="90000"/>
              </a:lnSpc>
            </a:pPr>
            <a:r>
              <a:rPr lang="en-US" sz="2400" b="1" i="1" dirty="0"/>
              <a:t>“Global poverty is highly contested and politicized. It is an ill-structured and complex social problem able to be defined in different ways, the problem space changing with time and location, and the causal arguments being slippery and difficult to establish” (St Clair, 2006 cited in Hulme, 2015 p. 58)</a:t>
            </a:r>
          </a:p>
          <a:p>
            <a:pPr>
              <a:lnSpc>
                <a:spcPct val="90000"/>
              </a:lnSpc>
            </a:pPr>
            <a:endParaRPr lang="en-US" sz="2400" b="1" i="1" dirty="0"/>
          </a:p>
          <a:p>
            <a:pPr>
              <a:lnSpc>
                <a:spcPct val="90000"/>
              </a:lnSpc>
            </a:pPr>
            <a:r>
              <a:rPr lang="en-AU" sz="2400" b="1" i="1" dirty="0"/>
              <a:t>“The concept of global poverty, and its increasing association with sustainable development, has not evolved in a vacuum or in some form of global academic seminar room. It is a product that is intimately related to structures of power and overt and covert processes of political contestation” (Hulme, 2015, p. 56)</a:t>
            </a:r>
            <a:endParaRPr lang="en-US" sz="2400" b="1" i="1" dirty="0"/>
          </a:p>
        </p:txBody>
      </p:sp>
    </p:spTree>
    <p:extLst>
      <p:ext uri="{BB962C8B-B14F-4D97-AF65-F5344CB8AC3E}">
        <p14:creationId xmlns:p14="http://schemas.microsoft.com/office/powerpoint/2010/main" val="3512366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74" name="Group 7">
            <a:extLst>
              <a:ext uri="{FF2B5EF4-FFF2-40B4-BE49-F238E27FC236}">
                <a16:creationId xmlns:a16="http://schemas.microsoft.com/office/drawing/2014/main" id="{8CD25866-F15D-40A4-AEC5-47C044637A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9" name="Freeform 11">
              <a:extLst>
                <a:ext uri="{FF2B5EF4-FFF2-40B4-BE49-F238E27FC236}">
                  <a16:creationId xmlns:a16="http://schemas.microsoft.com/office/drawing/2014/main" id="{DCB8E995-36E8-40B6-82D4-F52DE2987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0" name="Freeform 12">
              <a:extLst>
                <a:ext uri="{FF2B5EF4-FFF2-40B4-BE49-F238E27FC236}">
                  <a16:creationId xmlns:a16="http://schemas.microsoft.com/office/drawing/2014/main" id="{DF54AEB5-68B5-46AE-B8F0-EEBE5DFED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1" name="Freeform 13">
              <a:extLst>
                <a:ext uri="{FF2B5EF4-FFF2-40B4-BE49-F238E27FC236}">
                  <a16:creationId xmlns:a16="http://schemas.microsoft.com/office/drawing/2014/main" id="{E3F708CB-F094-4EE7-8AD5-A462F1DF8B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2" name="Freeform 14">
              <a:extLst>
                <a:ext uri="{FF2B5EF4-FFF2-40B4-BE49-F238E27FC236}">
                  <a16:creationId xmlns:a16="http://schemas.microsoft.com/office/drawing/2014/main" id="{ECFCFB22-E8B5-4FAC-A354-E7E0CE6F2B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3" name="Freeform 15">
              <a:extLst>
                <a:ext uri="{FF2B5EF4-FFF2-40B4-BE49-F238E27FC236}">
                  <a16:creationId xmlns:a16="http://schemas.microsoft.com/office/drawing/2014/main" id="{ED1DB3B4-A6DC-476F-986E-DF361EE842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4" name="Freeform 16">
              <a:extLst>
                <a:ext uri="{FF2B5EF4-FFF2-40B4-BE49-F238E27FC236}">
                  <a16:creationId xmlns:a16="http://schemas.microsoft.com/office/drawing/2014/main" id="{4EE13DFA-3489-4DE6-9154-34D9CB4005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5" name="Freeform 17">
              <a:extLst>
                <a:ext uri="{FF2B5EF4-FFF2-40B4-BE49-F238E27FC236}">
                  <a16:creationId xmlns:a16="http://schemas.microsoft.com/office/drawing/2014/main" id="{5CD12D51-F9A8-4CC9-B9C9-206EAFD8C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6" name="Freeform 18">
              <a:extLst>
                <a:ext uri="{FF2B5EF4-FFF2-40B4-BE49-F238E27FC236}">
                  <a16:creationId xmlns:a16="http://schemas.microsoft.com/office/drawing/2014/main" id="{266B326C-1178-40F9-A265-6067D363B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7" name="Freeform 19">
              <a:extLst>
                <a:ext uri="{FF2B5EF4-FFF2-40B4-BE49-F238E27FC236}">
                  <a16:creationId xmlns:a16="http://schemas.microsoft.com/office/drawing/2014/main" id="{12F3B319-F00B-4755-BC54-95511E21DB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8" name="Freeform 20">
              <a:extLst>
                <a:ext uri="{FF2B5EF4-FFF2-40B4-BE49-F238E27FC236}">
                  <a16:creationId xmlns:a16="http://schemas.microsoft.com/office/drawing/2014/main" id="{3079D7BD-8A3F-47F6-8407-D9DA96FF35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9" name="Freeform 21">
              <a:extLst>
                <a:ext uri="{FF2B5EF4-FFF2-40B4-BE49-F238E27FC236}">
                  <a16:creationId xmlns:a16="http://schemas.microsoft.com/office/drawing/2014/main" id="{1F97C31C-8585-43FB-924B-8ADD651233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0" name="Freeform 22">
              <a:extLst>
                <a:ext uri="{FF2B5EF4-FFF2-40B4-BE49-F238E27FC236}">
                  <a16:creationId xmlns:a16="http://schemas.microsoft.com/office/drawing/2014/main" id="{A33E1C89-7E74-49BF-A5D1-9A352ED03E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75" name="Group 21">
            <a:extLst>
              <a:ext uri="{FF2B5EF4-FFF2-40B4-BE49-F238E27FC236}">
                <a16:creationId xmlns:a16="http://schemas.microsoft.com/office/drawing/2014/main" id="{0C4A17ED-96AA-44A6-A050-E1A7A1CDD9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3" name="Freeform 27">
              <a:extLst>
                <a:ext uri="{FF2B5EF4-FFF2-40B4-BE49-F238E27FC236}">
                  <a16:creationId xmlns:a16="http://schemas.microsoft.com/office/drawing/2014/main" id="{FBB2A87E-3E24-4A6F-9FD8-0F1436D4D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4" name="Freeform 28">
              <a:extLst>
                <a:ext uri="{FF2B5EF4-FFF2-40B4-BE49-F238E27FC236}">
                  <a16:creationId xmlns:a16="http://schemas.microsoft.com/office/drawing/2014/main" id="{257F945B-2AA3-4328-BFF5-20DE64011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5" name="Freeform 29">
              <a:extLst>
                <a:ext uri="{FF2B5EF4-FFF2-40B4-BE49-F238E27FC236}">
                  <a16:creationId xmlns:a16="http://schemas.microsoft.com/office/drawing/2014/main" id="{E1A7230F-6A6F-403C-9D83-7176E28525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6" name="Freeform 30">
              <a:extLst>
                <a:ext uri="{FF2B5EF4-FFF2-40B4-BE49-F238E27FC236}">
                  <a16:creationId xmlns:a16="http://schemas.microsoft.com/office/drawing/2014/main" id="{E33E315A-9CB0-460E-A8B7-0A064BBFA0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27" name="Freeform 31">
              <a:extLst>
                <a:ext uri="{FF2B5EF4-FFF2-40B4-BE49-F238E27FC236}">
                  <a16:creationId xmlns:a16="http://schemas.microsoft.com/office/drawing/2014/main" id="{22CAAD33-CFAD-4E61-82AE-0C6F83853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28" name="Freeform 32">
              <a:extLst>
                <a:ext uri="{FF2B5EF4-FFF2-40B4-BE49-F238E27FC236}">
                  <a16:creationId xmlns:a16="http://schemas.microsoft.com/office/drawing/2014/main" id="{1A20E13C-2540-4000-A13B-8F781100E3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29" name="Freeform 33">
              <a:extLst>
                <a:ext uri="{FF2B5EF4-FFF2-40B4-BE49-F238E27FC236}">
                  <a16:creationId xmlns:a16="http://schemas.microsoft.com/office/drawing/2014/main" id="{51EF0A01-E03D-448B-B12E-D5BFC6D0D2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0" name="Freeform 34">
              <a:extLst>
                <a:ext uri="{FF2B5EF4-FFF2-40B4-BE49-F238E27FC236}">
                  <a16:creationId xmlns:a16="http://schemas.microsoft.com/office/drawing/2014/main" id="{58286A03-168E-477B-8876-2C53E4950D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1" name="Freeform 35">
              <a:extLst>
                <a:ext uri="{FF2B5EF4-FFF2-40B4-BE49-F238E27FC236}">
                  <a16:creationId xmlns:a16="http://schemas.microsoft.com/office/drawing/2014/main" id="{3DFFC705-1899-4E4C-AE76-F85BAF2F66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2" name="Freeform 36">
              <a:extLst>
                <a:ext uri="{FF2B5EF4-FFF2-40B4-BE49-F238E27FC236}">
                  <a16:creationId xmlns:a16="http://schemas.microsoft.com/office/drawing/2014/main" id="{01C9598D-BDF6-4A24-83B6-4DCA4D1349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3" name="Freeform 37">
              <a:extLst>
                <a:ext uri="{FF2B5EF4-FFF2-40B4-BE49-F238E27FC236}">
                  <a16:creationId xmlns:a16="http://schemas.microsoft.com/office/drawing/2014/main" id="{950C8213-67CD-4DEF-AA44-8BB3101392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4" name="Freeform 38">
              <a:extLst>
                <a:ext uri="{FF2B5EF4-FFF2-40B4-BE49-F238E27FC236}">
                  <a16:creationId xmlns:a16="http://schemas.microsoft.com/office/drawing/2014/main" id="{2016FE1D-E3EB-4CF6-809B-159872CC7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6" name="Rectangle 35">
            <a:extLst>
              <a:ext uri="{FF2B5EF4-FFF2-40B4-BE49-F238E27FC236}">
                <a16:creationId xmlns:a16="http://schemas.microsoft.com/office/drawing/2014/main" id="{CE6C63DC-BAE4-42B6-8FDF-F6467C2D2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77" name="Freeform 11">
            <a:extLst>
              <a:ext uri="{FF2B5EF4-FFF2-40B4-BE49-F238E27FC236}">
                <a16:creationId xmlns:a16="http://schemas.microsoft.com/office/drawing/2014/main" id="{BFE4781A-41C7-4F27-8792-A74EFB8E5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8" name="Rectangle 39">
            <a:extLst>
              <a:ext uri="{FF2B5EF4-FFF2-40B4-BE49-F238E27FC236}">
                <a16:creationId xmlns:a16="http://schemas.microsoft.com/office/drawing/2014/main" id="{19FE08D8-CEA0-461E-870A-02CD15D9B9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59893" y="3101093"/>
            <a:ext cx="2454052" cy="3029344"/>
          </a:xfrm>
        </p:spPr>
        <p:txBody>
          <a:bodyPr vert="horz" lIns="91440" tIns="45720" rIns="91440" bIns="45720" rtlCol="0" anchor="t">
            <a:normAutofit/>
          </a:bodyPr>
          <a:lstStyle/>
          <a:p>
            <a:r>
              <a:rPr lang="en-US" sz="3000">
                <a:solidFill>
                  <a:schemeClr val="bg1"/>
                </a:solidFill>
              </a:rPr>
              <a:t>Introduction </a:t>
            </a:r>
          </a:p>
        </p:txBody>
      </p:sp>
      <p:sp>
        <p:nvSpPr>
          <p:cNvPr id="79" name="Freeform 11">
            <a:extLst>
              <a:ext uri="{FF2B5EF4-FFF2-40B4-BE49-F238E27FC236}">
                <a16:creationId xmlns:a16="http://schemas.microsoft.com/office/drawing/2014/main" id="{2B982904-A46E-41DF-BA98-61E2300C7D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useBgFill="1">
        <p:nvSpPr>
          <p:cNvPr id="80" name="Rectangle 43">
            <a:extLst>
              <a:ext uri="{FF2B5EF4-FFF2-40B4-BE49-F238E27FC236}">
                <a16:creationId xmlns:a16="http://schemas.microsoft.com/office/drawing/2014/main" id="{27018161-547E-48F7-A0D9-272C9EA5B3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706578" y="589722"/>
            <a:ext cx="6798033" cy="5321500"/>
          </a:xfrm>
        </p:spPr>
        <p:txBody>
          <a:bodyPr vert="horz" lIns="91440" tIns="45720" rIns="91440" bIns="45720" rtlCol="0" anchor="ctr">
            <a:normAutofit/>
          </a:bodyPr>
          <a:lstStyle/>
          <a:p>
            <a:pPr>
              <a:lnSpc>
                <a:spcPct val="90000"/>
              </a:lnSpc>
            </a:pPr>
            <a:r>
              <a:rPr lang="en-US" sz="1400"/>
              <a:t>The various factors involved in issues of global poverty are particularly complex, and relate to situations and circumstances that have developed over centuries</a:t>
            </a:r>
          </a:p>
          <a:p>
            <a:pPr>
              <a:lnSpc>
                <a:spcPct val="90000"/>
              </a:lnSpc>
            </a:pPr>
            <a:r>
              <a:rPr lang="en-US" sz="1400"/>
              <a:t>Issues of global poverty (and arguably to a lesser extent, global inequality) are of concern to an ever-expanding “web of multilateral, national, sub- national and local institutions spread across the public sector, private business and civil society” (Hulme 2012, p. 81).</a:t>
            </a:r>
          </a:p>
          <a:p>
            <a:pPr>
              <a:lnSpc>
                <a:spcPct val="90000"/>
              </a:lnSpc>
            </a:pPr>
            <a:r>
              <a:rPr lang="en-US" sz="1400"/>
              <a:t>To a significant extent, the manner in which the more powerful and influential of these institutions views issues of poverty and the preferred responses to it, more or less represents an identifiable ‘</a:t>
            </a:r>
            <a:r>
              <a:rPr lang="en-US" sz="1400" b="1"/>
              <a:t>conventional approach</a:t>
            </a:r>
            <a:r>
              <a:rPr lang="en-US" sz="1400"/>
              <a:t>’</a:t>
            </a:r>
          </a:p>
          <a:p>
            <a:pPr>
              <a:lnSpc>
                <a:spcPct val="90000"/>
              </a:lnSpc>
            </a:pPr>
            <a:r>
              <a:rPr lang="en-US" sz="1400"/>
              <a:t>That is, they are particularly influential in determining the </a:t>
            </a:r>
            <a:r>
              <a:rPr lang="en-US" sz="1400" b="1"/>
              <a:t>dominant</a:t>
            </a:r>
            <a:r>
              <a:rPr lang="en-US" sz="1400"/>
              <a:t> view of poverty (what is causing it, who is responsible, how it should be addressed) and the extent to which this changes or develops over time</a:t>
            </a:r>
          </a:p>
          <a:p>
            <a:pPr>
              <a:lnSpc>
                <a:spcPct val="90000"/>
              </a:lnSpc>
            </a:pPr>
            <a:r>
              <a:rPr lang="en-US" sz="1400"/>
              <a:t>This reflects the ability of such institutions to shape thinking and responses, but also the recognition that such thinking and responses do not remain completely static over time</a:t>
            </a:r>
          </a:p>
          <a:p>
            <a:pPr>
              <a:lnSpc>
                <a:spcPct val="90000"/>
              </a:lnSpc>
            </a:pPr>
            <a:r>
              <a:rPr lang="en-US" sz="1400"/>
              <a:t>As such, it is important to examine what the current conventional or dominant view of poverty looks like, how it has emerged, and to what extent it is shifting </a:t>
            </a:r>
          </a:p>
          <a:p>
            <a:pPr>
              <a:lnSpc>
                <a:spcPct val="90000"/>
              </a:lnSpc>
            </a:pPr>
            <a:r>
              <a:rPr lang="en-US" sz="1400"/>
              <a:t>In this topic, we focus predominantly on the role of the largest and most influential global institutions (or what are also referred to as global governance institutions)</a:t>
            </a:r>
          </a:p>
        </p:txBody>
      </p:sp>
    </p:spTree>
    <p:extLst>
      <p:ext uri="{BB962C8B-B14F-4D97-AF65-F5344CB8AC3E}">
        <p14:creationId xmlns:p14="http://schemas.microsoft.com/office/powerpoint/2010/main" val="4290512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The global institutional landscape </a:t>
            </a:r>
          </a:p>
        </p:txBody>
      </p:sp>
      <p:sp>
        <p:nvSpPr>
          <p:cNvPr id="3" name="Text Placeholder 2"/>
          <p:cNvSpPr>
            <a:spLocks noGrp="1"/>
          </p:cNvSpPr>
          <p:nvPr>
            <p:ph type="body" idx="1"/>
          </p:nvPr>
        </p:nvSpPr>
        <p:spPr>
          <a:xfrm>
            <a:off x="624418" y="1290532"/>
            <a:ext cx="10944191" cy="4882199"/>
          </a:xfrm>
        </p:spPr>
        <p:txBody>
          <a:bodyPr>
            <a:normAutofit fontScale="92500" lnSpcReduction="10000"/>
          </a:bodyPr>
          <a:lstStyle/>
          <a:p>
            <a:pPr>
              <a:buFont typeface="Arial" panose="020B0604020202020204" pitchFamily="34" charset="0"/>
              <a:buChar char="•"/>
            </a:pPr>
            <a:r>
              <a:rPr lang="en-AU" sz="2400" dirty="0"/>
              <a:t>Hulme (2015) outlines the central role played by powerful global institutions in determining the manner in which issues of global poverty are viewed and responded to:</a:t>
            </a:r>
          </a:p>
          <a:p>
            <a:pPr marL="0" indent="0"/>
            <a:r>
              <a:rPr lang="en-AU" sz="2400" dirty="0"/>
              <a:t>	</a:t>
            </a:r>
            <a:r>
              <a:rPr lang="en-AU" sz="2400" i="1" dirty="0"/>
              <a:t>“The values that underpin international efforts to tackle global poverty, and the policies and actions that are pursued, are constrained – some would say are undermined – by the day- to- day realities of power politics in international relations” </a:t>
            </a:r>
            <a:r>
              <a:rPr lang="en-AU" sz="2400" dirty="0"/>
              <a:t>(Hulme, 2015 p. 82).</a:t>
            </a:r>
          </a:p>
          <a:p>
            <a:pPr marL="285750" indent="-285750">
              <a:buFont typeface="Arial" panose="020B0604020202020204" pitchFamily="34" charset="0"/>
              <a:buChar char="•"/>
            </a:pPr>
            <a:r>
              <a:rPr lang="en-AU" sz="2400" dirty="0"/>
              <a:t>Hulme groups these global institutions under 3 main categories:</a:t>
            </a:r>
          </a:p>
          <a:p>
            <a:pPr marL="825500" lvl="2" indent="-342900">
              <a:buFont typeface="+mj-lt"/>
              <a:buAutoNum type="arabicPeriod"/>
            </a:pPr>
            <a:r>
              <a:rPr lang="en-AU" sz="1800" dirty="0"/>
              <a:t>The United Nations and associated bodies – including the United Nations Development Program (UNDP)</a:t>
            </a:r>
          </a:p>
          <a:p>
            <a:pPr marL="825500" lvl="2" indent="-342900">
              <a:buFont typeface="+mj-lt"/>
              <a:buAutoNum type="arabicPeriod"/>
            </a:pPr>
            <a:r>
              <a:rPr lang="en-AU" sz="1800" dirty="0"/>
              <a:t>The ‘Bretton Woods’ institutions (BWI’s) – particularly the World Bank, International Monetary Fund (IMF), and World Trade Organisation (WTO – formerly GATT)</a:t>
            </a:r>
          </a:p>
          <a:p>
            <a:pPr marL="825500" lvl="2" indent="-342900">
              <a:buFont typeface="+mj-lt"/>
              <a:buAutoNum type="arabicPeriod"/>
            </a:pPr>
            <a:r>
              <a:rPr lang="en-AU" sz="1800" dirty="0"/>
              <a:t>Other ‘associations of states’ – such us Organisation for Economic Cooperation &amp; Development (OECD), European Union (EU), African Union (AU), G8/G20 etc</a:t>
            </a:r>
          </a:p>
          <a:p>
            <a:pPr marL="0" indent="0"/>
            <a:endParaRPr lang="en-AU" dirty="0"/>
          </a:p>
        </p:txBody>
      </p:sp>
    </p:spTree>
    <p:extLst>
      <p:ext uri="{BB962C8B-B14F-4D97-AF65-F5344CB8AC3E}">
        <p14:creationId xmlns:p14="http://schemas.microsoft.com/office/powerpoint/2010/main" val="2862087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Two paradigms</a:t>
            </a:r>
          </a:p>
        </p:txBody>
      </p:sp>
      <p:sp>
        <p:nvSpPr>
          <p:cNvPr id="3" name="Text Placeholder 2"/>
          <p:cNvSpPr>
            <a:spLocks noGrp="1"/>
          </p:cNvSpPr>
          <p:nvPr>
            <p:ph type="body" idx="1"/>
          </p:nvPr>
        </p:nvSpPr>
        <p:spPr>
          <a:xfrm>
            <a:off x="624418" y="1053548"/>
            <a:ext cx="10944191" cy="5097411"/>
          </a:xfrm>
        </p:spPr>
        <p:txBody>
          <a:bodyPr/>
          <a:lstStyle/>
          <a:p>
            <a:pPr>
              <a:buFont typeface="Arial" panose="020B0604020202020204" pitchFamily="34" charset="0"/>
              <a:buChar char="•"/>
            </a:pPr>
            <a:r>
              <a:rPr lang="en-AU" dirty="0"/>
              <a:t>According to Hulme (2015), there have tended to be significant ideological differences driving the agendas of the UN and the BWI’s – hence they have tended to view poverty in contrasting ways, and have different preferences for addressing poverty</a:t>
            </a:r>
          </a:p>
          <a:p>
            <a:pPr>
              <a:buFont typeface="Arial" panose="020B0604020202020204" pitchFamily="34" charset="0"/>
              <a:buChar char="•"/>
            </a:pPr>
            <a:r>
              <a:rPr lang="en-AU" dirty="0"/>
              <a:t>Therefore despite some convergence in more recent times, generally speaking there have been clear distinctions between the ‘UN paradigm’ and the ‘Bretton Woods paradigm’</a:t>
            </a:r>
          </a:p>
          <a:p>
            <a:pPr marL="0" indent="0"/>
            <a:endParaRPr lang="en-AU" dirty="0"/>
          </a:p>
        </p:txBody>
      </p:sp>
      <p:graphicFrame>
        <p:nvGraphicFramePr>
          <p:cNvPr id="4" name="Table 3"/>
          <p:cNvGraphicFramePr>
            <a:graphicFrameLocks noGrp="1"/>
          </p:cNvGraphicFramePr>
          <p:nvPr>
            <p:extLst>
              <p:ext uri="{D42A27DB-BD31-4B8C-83A1-F6EECF244321}">
                <p14:modId xmlns:p14="http://schemas.microsoft.com/office/powerpoint/2010/main" val="1587593861"/>
              </p:ext>
            </p:extLst>
          </p:nvPr>
        </p:nvGraphicFramePr>
        <p:xfrm>
          <a:off x="948266" y="2655736"/>
          <a:ext cx="10295468" cy="3527532"/>
        </p:xfrm>
        <a:graphic>
          <a:graphicData uri="http://schemas.openxmlformats.org/drawingml/2006/table">
            <a:tbl>
              <a:tblPr firstRow="1" bandRow="1">
                <a:tableStyleId>{5C22544A-7EE6-4342-B048-85BDC9FD1C3A}</a:tableStyleId>
              </a:tblPr>
              <a:tblGrid>
                <a:gridCol w="5147734">
                  <a:extLst>
                    <a:ext uri="{9D8B030D-6E8A-4147-A177-3AD203B41FA5}">
                      <a16:colId xmlns:a16="http://schemas.microsoft.com/office/drawing/2014/main" val="20000"/>
                    </a:ext>
                  </a:extLst>
                </a:gridCol>
                <a:gridCol w="5147734">
                  <a:extLst>
                    <a:ext uri="{9D8B030D-6E8A-4147-A177-3AD203B41FA5}">
                      <a16:colId xmlns:a16="http://schemas.microsoft.com/office/drawing/2014/main" val="20001"/>
                    </a:ext>
                  </a:extLst>
                </a:gridCol>
              </a:tblGrid>
              <a:tr h="844573">
                <a:tc>
                  <a:txBody>
                    <a:bodyPr/>
                    <a:lstStyle/>
                    <a:p>
                      <a:r>
                        <a:rPr lang="en-AU" dirty="0"/>
                        <a:t>UN paradigm (aligns with a multidimensional view of global poverty/inequality)</a:t>
                      </a:r>
                    </a:p>
                  </a:txBody>
                  <a:tcPr/>
                </a:tc>
                <a:tc>
                  <a:txBody>
                    <a:bodyPr/>
                    <a:lstStyle/>
                    <a:p>
                      <a:r>
                        <a:rPr lang="en-AU" dirty="0"/>
                        <a:t>Bretton Woods paradigm (aligns with an “individual” view of global poverty/inequality)</a:t>
                      </a:r>
                    </a:p>
                  </a:txBody>
                  <a:tcPr/>
                </a:tc>
                <a:extLst>
                  <a:ext uri="{0D108BD9-81ED-4DB2-BD59-A6C34878D82A}">
                    <a16:rowId xmlns:a16="http://schemas.microsoft.com/office/drawing/2014/main" val="10000"/>
                  </a:ext>
                </a:extLst>
              </a:tr>
              <a:tr h="2613132">
                <a:tc>
                  <a:txBody>
                    <a:bodyPr/>
                    <a:lstStyle/>
                    <a:p>
                      <a:pPr marL="285750" indent="-285750">
                        <a:buFont typeface="Arial" panose="020B0604020202020204" pitchFamily="34" charset="0"/>
                        <a:buChar char="•"/>
                      </a:pPr>
                      <a:r>
                        <a:rPr lang="en-AU" dirty="0"/>
                        <a:t>UN and associated agencies</a:t>
                      </a:r>
                    </a:p>
                    <a:p>
                      <a:pPr marL="285750" indent="-285750">
                        <a:buFont typeface="Arial" panose="020B0604020202020204" pitchFamily="34" charset="0"/>
                        <a:buChar char="•"/>
                      </a:pPr>
                      <a:r>
                        <a:rPr lang="en-AU" dirty="0"/>
                        <a:t>Views poverty as primarily caused by lack of international cooperation</a:t>
                      </a:r>
                    </a:p>
                    <a:p>
                      <a:pPr marL="285750" indent="-285750">
                        <a:buFont typeface="Arial" panose="020B0604020202020204" pitchFamily="34" charset="0"/>
                        <a:buChar char="•"/>
                      </a:pPr>
                      <a:r>
                        <a:rPr lang="en-AU" dirty="0"/>
                        <a:t>Views globalisation as exacerbating inequalities</a:t>
                      </a:r>
                    </a:p>
                    <a:p>
                      <a:pPr marL="285750" indent="-285750">
                        <a:buFont typeface="Arial" panose="020B0604020202020204" pitchFamily="34" charset="0"/>
                        <a:buChar char="•"/>
                      </a:pPr>
                      <a:r>
                        <a:rPr lang="en-AU" dirty="0"/>
                        <a:t>Believes markets</a:t>
                      </a:r>
                      <a:r>
                        <a:rPr lang="en-AU" baseline="0" dirty="0"/>
                        <a:t> must be managed in order to prioritise social and environmental objectives </a:t>
                      </a:r>
                    </a:p>
                    <a:p>
                      <a:pPr marL="285750" indent="-285750">
                        <a:buFont typeface="Arial" panose="020B0604020202020204" pitchFamily="34" charset="0"/>
                        <a:buChar char="•"/>
                      </a:pPr>
                      <a:endParaRPr lang="en-AU" dirty="0"/>
                    </a:p>
                  </a:txBody>
                  <a:tcPr/>
                </a:tc>
                <a:tc>
                  <a:txBody>
                    <a:bodyPr/>
                    <a:lstStyle/>
                    <a:p>
                      <a:pPr marL="285750" indent="-285750">
                        <a:buFont typeface="Arial" panose="020B0604020202020204" pitchFamily="34" charset="0"/>
                        <a:buChar char="•"/>
                      </a:pPr>
                      <a:r>
                        <a:rPr lang="en-AU" dirty="0"/>
                        <a:t>World</a:t>
                      </a:r>
                      <a:r>
                        <a:rPr lang="en-AU" baseline="0" dirty="0"/>
                        <a:t> Bank, IMF, WTO</a:t>
                      </a:r>
                    </a:p>
                    <a:p>
                      <a:pPr marL="285750" indent="-285750">
                        <a:buFont typeface="Arial" panose="020B0604020202020204" pitchFamily="34" charset="0"/>
                        <a:buChar char="•"/>
                      </a:pPr>
                      <a:r>
                        <a:rPr lang="en-AU" baseline="0" dirty="0"/>
                        <a:t>Views poverty as primarily caused at national/regional level</a:t>
                      </a:r>
                    </a:p>
                    <a:p>
                      <a:pPr marL="285750" indent="-285750">
                        <a:buFont typeface="Arial" panose="020B0604020202020204" pitchFamily="34" charset="0"/>
                        <a:buChar char="•"/>
                      </a:pPr>
                      <a:r>
                        <a:rPr lang="en-AU" baseline="0" dirty="0"/>
                        <a:t>Favours expansion of globalisation</a:t>
                      </a:r>
                    </a:p>
                    <a:p>
                      <a:pPr marL="285750" indent="-285750">
                        <a:buFont typeface="Arial" panose="020B0604020202020204" pitchFamily="34" charset="0"/>
                        <a:buChar char="•"/>
                      </a:pPr>
                      <a:r>
                        <a:rPr lang="en-AU" baseline="0" dirty="0"/>
                        <a:t>Favours complete market liberalization</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263572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The concept of ‘development’</a:t>
            </a:r>
          </a:p>
        </p:txBody>
      </p:sp>
      <p:sp>
        <p:nvSpPr>
          <p:cNvPr id="3" name="Text Placeholder 2"/>
          <p:cNvSpPr>
            <a:spLocks noGrp="1"/>
          </p:cNvSpPr>
          <p:nvPr>
            <p:ph type="body" idx="1"/>
          </p:nvPr>
        </p:nvSpPr>
        <p:spPr/>
        <p:txBody>
          <a:bodyPr>
            <a:normAutofit/>
          </a:bodyPr>
          <a:lstStyle/>
          <a:p>
            <a:pPr>
              <a:buFont typeface="Arial" panose="020B0604020202020204" pitchFamily="34" charset="0"/>
              <a:buChar char="•"/>
            </a:pPr>
            <a:r>
              <a:rPr lang="en-AU" dirty="0"/>
              <a:t>As with many of the key issues/concepts in this subject, the concept of ‘development’ is contested and subject to multiple and often competing definitions or understandings (ie, ideology, values, positions etc) (see Pawar &amp; Cox, 2010 Ch 2)</a:t>
            </a:r>
          </a:p>
          <a:p>
            <a:pPr>
              <a:buFont typeface="Arial" panose="020B0604020202020204" pitchFamily="34" charset="0"/>
              <a:buChar char="•"/>
            </a:pPr>
            <a:r>
              <a:rPr lang="en-AU" dirty="0"/>
              <a:t>Generally speaking, the concept of </a:t>
            </a:r>
            <a:r>
              <a:rPr lang="en-AU" b="1" dirty="0"/>
              <a:t>development</a:t>
            </a:r>
            <a:r>
              <a:rPr lang="en-AU" dirty="0"/>
              <a:t> relates to ideas about economic, social, political and cultural </a:t>
            </a:r>
            <a:r>
              <a:rPr lang="en-AU" i="1" dirty="0"/>
              <a:t>progress </a:t>
            </a:r>
            <a:r>
              <a:rPr lang="en-AU" dirty="0"/>
              <a:t>and the </a:t>
            </a:r>
            <a:r>
              <a:rPr lang="en-AU" i="1" dirty="0"/>
              <a:t>process</a:t>
            </a:r>
            <a:r>
              <a:rPr lang="en-AU" dirty="0"/>
              <a:t> by which this occurs or is influenced to occur</a:t>
            </a:r>
          </a:p>
          <a:p>
            <a:pPr>
              <a:buFont typeface="Arial" panose="020B0604020202020204" pitchFamily="34" charset="0"/>
              <a:buChar char="•"/>
            </a:pPr>
            <a:r>
              <a:rPr lang="en-AU" dirty="0"/>
              <a:t>In some sense, development can be regarded as ‘natural’ – something that occurs over time as humanity progresses and seeks to improve its environment (</a:t>
            </a:r>
            <a:r>
              <a:rPr lang="en-AU" dirty="0" err="1"/>
              <a:t>eg</a:t>
            </a:r>
            <a:r>
              <a:rPr lang="en-AU" dirty="0"/>
              <a:t> survival, growth, advancement etc)</a:t>
            </a:r>
          </a:p>
          <a:p>
            <a:pPr>
              <a:buFont typeface="Arial" panose="020B0604020202020204" pitchFamily="34" charset="0"/>
              <a:buChar char="•"/>
            </a:pPr>
            <a:r>
              <a:rPr lang="en-AU" dirty="0"/>
              <a:t>However, our interest here is with the nature, direction and processes by which particular types or aspects of development are pursued, by whom, and to what ends or purpose – that is, with development that is to a large extent </a:t>
            </a:r>
            <a:r>
              <a:rPr lang="en-AU" i="1" dirty="0"/>
              <a:t>purposely created </a:t>
            </a:r>
            <a:r>
              <a:rPr lang="en-AU" dirty="0"/>
              <a:t>and which has both </a:t>
            </a:r>
            <a:r>
              <a:rPr lang="en-AU" i="1" dirty="0"/>
              <a:t>intended</a:t>
            </a:r>
            <a:r>
              <a:rPr lang="en-AU" dirty="0"/>
              <a:t> and </a:t>
            </a:r>
            <a:r>
              <a:rPr lang="en-AU" i="1" dirty="0"/>
              <a:t>unintended consequences</a:t>
            </a:r>
          </a:p>
          <a:p>
            <a:pPr>
              <a:buFont typeface="Arial" panose="020B0604020202020204" pitchFamily="34" charset="0"/>
              <a:buChar char="•"/>
            </a:pPr>
            <a:r>
              <a:rPr lang="en-AU" dirty="0"/>
              <a:t>More specifically, our interest is with the relationship between international/global development and efforts to address poverty (and to a lesser extent, inequality)</a:t>
            </a:r>
            <a:endParaRPr lang="en-AU" i="1" dirty="0"/>
          </a:p>
        </p:txBody>
      </p:sp>
    </p:spTree>
    <p:extLst>
      <p:ext uri="{BB962C8B-B14F-4D97-AF65-F5344CB8AC3E}">
        <p14:creationId xmlns:p14="http://schemas.microsoft.com/office/powerpoint/2010/main" val="1483208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Development as ‘modernisation’</a:t>
            </a:r>
          </a:p>
        </p:txBody>
      </p:sp>
      <p:sp>
        <p:nvSpPr>
          <p:cNvPr id="3" name="Text Placeholder 2"/>
          <p:cNvSpPr>
            <a:spLocks noGrp="1"/>
          </p:cNvSpPr>
          <p:nvPr>
            <p:ph type="body" idx="1"/>
          </p:nvPr>
        </p:nvSpPr>
        <p:spPr>
          <a:xfrm>
            <a:off x="624418" y="1049867"/>
            <a:ext cx="10944191" cy="5596467"/>
          </a:xfrm>
        </p:spPr>
        <p:txBody>
          <a:bodyPr>
            <a:normAutofit fontScale="92500" lnSpcReduction="10000"/>
          </a:bodyPr>
          <a:lstStyle/>
          <a:p>
            <a:pPr>
              <a:buFont typeface="Arial" panose="020B0604020202020204" pitchFamily="34" charset="0"/>
              <a:buChar char="•"/>
            </a:pPr>
            <a:r>
              <a:rPr lang="en-AU" sz="1700" dirty="0"/>
              <a:t>Essentially, ‘modernisation’ approaches to development were based on the belief that poorer countries (many of which were former colonies of richer countries) would continue to experience significant and extreme poverty so long as they remained rooted in traditional practices and outside of the processes of globalisation and modernisation. Thus they were regarded as suffering from ‘underdevelopment’ (see Desai &amp; Solas, 2012)</a:t>
            </a:r>
          </a:p>
          <a:p>
            <a:pPr>
              <a:buFont typeface="Arial" panose="020B0604020202020204" pitchFamily="34" charset="0"/>
              <a:buChar char="•"/>
            </a:pPr>
            <a:r>
              <a:rPr lang="en-AU" sz="1700" dirty="0"/>
              <a:t>The idea was that in order to progress (end hence to address poverty), poorer countries would have to adopt the economic, political, social and cultural practices that were dominating and enabling progress in richer ‘Western’, ‘developed’ nations:</a:t>
            </a:r>
          </a:p>
          <a:p>
            <a:pPr marL="0" indent="0"/>
            <a:endParaRPr lang="en-AU" dirty="0"/>
          </a:p>
          <a:p>
            <a:pPr marL="0" indent="0"/>
            <a:r>
              <a:rPr lang="en-AU" dirty="0"/>
              <a:t>	</a:t>
            </a:r>
            <a:r>
              <a:rPr lang="en-AU" dirty="0">
                <a:ln w="0"/>
                <a:solidFill>
                  <a:schemeClr val="tx1"/>
                </a:solidFill>
                <a:effectLst>
                  <a:outerShdw blurRad="38100" dist="19050" dir="2700000" algn="tl" rotWithShape="0">
                    <a:schemeClr val="dk1">
                      <a:alpha val="40000"/>
                    </a:schemeClr>
                  </a:outerShdw>
                </a:effectLst>
              </a:rPr>
              <a:t>underdeveloped/traditional</a:t>
            </a:r>
            <a:r>
              <a:rPr lang="en-AU" dirty="0"/>
              <a:t>                          </a:t>
            </a:r>
            <a:r>
              <a:rPr lang="en-AU" dirty="0">
                <a:ln w="0"/>
                <a:solidFill>
                  <a:schemeClr val="tx1"/>
                </a:solidFill>
                <a:effectLst>
                  <a:outerShdw blurRad="38100" dist="19050" dir="2700000" algn="tl" rotWithShape="0">
                    <a:schemeClr val="dk1">
                      <a:alpha val="40000"/>
                    </a:schemeClr>
                  </a:outerShdw>
                </a:effectLst>
              </a:rPr>
              <a:t>developing/transitional</a:t>
            </a:r>
            <a:r>
              <a:rPr lang="en-AU" dirty="0"/>
              <a:t>                              </a:t>
            </a:r>
            <a:r>
              <a:rPr lang="en-AU" dirty="0">
                <a:ln w="0"/>
                <a:solidFill>
                  <a:schemeClr val="tx1"/>
                </a:solidFill>
                <a:effectLst>
                  <a:outerShdw blurRad="38100" dist="19050" dir="2700000" algn="tl" rotWithShape="0">
                    <a:schemeClr val="dk1">
                      <a:alpha val="40000"/>
                    </a:schemeClr>
                  </a:outerShdw>
                </a:effectLst>
              </a:rPr>
              <a:t>developed/modern</a:t>
            </a:r>
          </a:p>
          <a:p>
            <a:pPr>
              <a:buFont typeface="Arial" panose="020B0604020202020204" pitchFamily="34" charset="0"/>
              <a:buChar char="•"/>
            </a:pPr>
            <a:endParaRPr lang="en-AU" dirty="0"/>
          </a:p>
          <a:p>
            <a:pPr>
              <a:buFont typeface="Arial" panose="020B0604020202020204" pitchFamily="34" charset="0"/>
              <a:buChar char="•"/>
            </a:pPr>
            <a:r>
              <a:rPr lang="en-AU" sz="1700" dirty="0"/>
              <a:t>Further, western governments, corporations and international institutions (such as the BWI’s) would play a key role in assisting, enabling and encouraging such development opportunities – thereby requiring developing countries to become more ‘open’ to such assistance in order to reap the benefits of development</a:t>
            </a:r>
          </a:p>
          <a:p>
            <a:pPr>
              <a:buFont typeface="Arial" panose="020B0604020202020204" pitchFamily="34" charset="0"/>
              <a:buChar char="•"/>
            </a:pPr>
            <a:r>
              <a:rPr lang="en-AU" sz="1700" dirty="0"/>
              <a:t>However, critics argue that such development efforts were rarely so benign or altruistic in their intentions, and that in practice, the processes of modernisation and development – so aggressively pursued by the BWI’s as part of the ‘Washington Consensus’ in the post WW2 period – largely functioned to the general detriment of poorer ‘developing’ countries (see Serr, 2012/2017; Midgely, 2014) </a:t>
            </a:r>
          </a:p>
        </p:txBody>
      </p:sp>
      <p:cxnSp>
        <p:nvCxnSpPr>
          <p:cNvPr id="5" name="Straight Arrow Connector 4"/>
          <p:cNvCxnSpPr/>
          <p:nvPr/>
        </p:nvCxnSpPr>
        <p:spPr>
          <a:xfrm>
            <a:off x="4318000" y="3746500"/>
            <a:ext cx="10160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7857066" y="3746500"/>
            <a:ext cx="125306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7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t>Contemporary approaches to development</a:t>
            </a:r>
          </a:p>
        </p:txBody>
      </p:sp>
      <p:sp>
        <p:nvSpPr>
          <p:cNvPr id="3" name="Text Placeholder 2"/>
          <p:cNvSpPr>
            <a:spLocks noGrp="1"/>
          </p:cNvSpPr>
          <p:nvPr>
            <p:ph type="body" idx="1"/>
          </p:nvPr>
        </p:nvSpPr>
        <p:spPr>
          <a:xfrm>
            <a:off x="624418" y="1397480"/>
            <a:ext cx="10944191" cy="4753480"/>
          </a:xfrm>
        </p:spPr>
        <p:txBody>
          <a:bodyPr>
            <a:normAutofit fontScale="92500" lnSpcReduction="10000"/>
          </a:bodyPr>
          <a:lstStyle/>
          <a:p>
            <a:pPr>
              <a:buFont typeface="Arial" panose="020B0604020202020204" pitchFamily="34" charset="0"/>
              <a:buChar char="•"/>
            </a:pPr>
            <a:r>
              <a:rPr lang="en-AU" dirty="0"/>
              <a:t>The limited effectiveness and negative impacts of ‘modernisation’ approaches became more recognised in the latter part of the 20</a:t>
            </a:r>
            <a:r>
              <a:rPr lang="en-AU" baseline="30000" dirty="0"/>
              <a:t>th</a:t>
            </a:r>
            <a:r>
              <a:rPr lang="en-AU" dirty="0"/>
              <a:t> century, prompting a shift in approach by global institutions (though the true extent of this shift is subject to intense debate –see Midgley 2014 for further detail)</a:t>
            </a:r>
          </a:p>
          <a:p>
            <a:pPr>
              <a:buFont typeface="Arial" panose="020B0604020202020204" pitchFamily="34" charset="0"/>
              <a:buChar char="•"/>
            </a:pPr>
            <a:r>
              <a:rPr lang="en-AU" dirty="0"/>
              <a:t>This shift was reflected in the UN World Summit for Social Development in 1995 which adopted the ‘Copenhagen Declaration (1995)’ and represented a desire to see a greater focus on ‘people centred development’ and a renewed commitment to addressing poverty </a:t>
            </a:r>
          </a:p>
          <a:p>
            <a:pPr>
              <a:buFont typeface="Arial" panose="020B0604020202020204" pitchFamily="34" charset="0"/>
              <a:buChar char="•"/>
            </a:pPr>
            <a:r>
              <a:rPr lang="en-AU" dirty="0"/>
              <a:t>The shift away from ‘modernisation’ approaches is reflected in contemporary approaches to development which are based on a more </a:t>
            </a:r>
            <a:r>
              <a:rPr lang="en-AU" b="1" dirty="0"/>
              <a:t>multidimensional</a:t>
            </a:r>
            <a:r>
              <a:rPr lang="en-AU" dirty="0"/>
              <a:t> understanding of development and the centrality of poverty to this. Such a multidimensional approach is characterised in the UN/UNDP’s strategies: </a:t>
            </a:r>
          </a:p>
          <a:p>
            <a:pPr lvl="2">
              <a:buSzPct val="70000"/>
              <a:buFont typeface="Wingdings" panose="05000000000000000000" pitchFamily="2" charset="2"/>
              <a:buChar char="§"/>
            </a:pPr>
            <a:r>
              <a:rPr lang="en-AU" dirty="0"/>
              <a:t>Millennium development goals (MDG’s) – 2000-2015 </a:t>
            </a:r>
            <a:r>
              <a:rPr lang="en-AU" dirty="0">
                <a:hlinkClick r:id="rId2"/>
              </a:rPr>
              <a:t>http://www.un.org/millenniumgoals/</a:t>
            </a:r>
            <a:r>
              <a:rPr lang="en-AU" dirty="0"/>
              <a:t> </a:t>
            </a:r>
          </a:p>
          <a:p>
            <a:pPr lvl="2">
              <a:buSzPct val="70000"/>
              <a:buFont typeface="Wingdings" panose="05000000000000000000" pitchFamily="2" charset="2"/>
              <a:buChar char="§"/>
            </a:pPr>
            <a:r>
              <a:rPr lang="en-AU" dirty="0"/>
              <a:t>Sustainable development goals (SDG’s) – 2016-2030  </a:t>
            </a:r>
            <a:r>
              <a:rPr lang="en-AU" dirty="0">
                <a:hlinkClick r:id="rId3"/>
              </a:rPr>
              <a:t>http://www.un.org/sustainabledevelopment/</a:t>
            </a:r>
            <a:r>
              <a:rPr lang="en-AU" dirty="0"/>
              <a:t> </a:t>
            </a:r>
          </a:p>
          <a:p>
            <a:pPr>
              <a:buFont typeface="Arial" panose="020B0604020202020204" pitchFamily="34" charset="0"/>
              <a:buChar char="•"/>
            </a:pPr>
            <a:r>
              <a:rPr lang="en-AU" dirty="0"/>
              <a:t>Hulme (2015, Ch 4 ) suggests that the MDG’s can be seen as a form of ‘compromise’ between the ‘UN’ and ‘BWIs’ paradigms, and a similar argument could also be made about the more recent SDG’s</a:t>
            </a:r>
          </a:p>
          <a:p>
            <a:pPr>
              <a:buFont typeface="Arial" panose="020B0604020202020204" pitchFamily="34" charset="0"/>
              <a:buChar char="•"/>
            </a:pPr>
            <a:r>
              <a:rPr lang="en-AU" dirty="0"/>
              <a:t>The multidimensional understanding of poverty reflected in </a:t>
            </a:r>
            <a:r>
              <a:rPr lang="en-AU"/>
              <a:t>the SDG agenda </a:t>
            </a:r>
            <a:r>
              <a:rPr lang="en-AU" dirty="0"/>
              <a:t>means a wider scope of social policies are identified as being required within countries</a:t>
            </a:r>
          </a:p>
          <a:p>
            <a:pPr marL="0" indent="0"/>
            <a:endParaRPr lang="en-AU" dirty="0"/>
          </a:p>
        </p:txBody>
      </p:sp>
    </p:spTree>
    <p:extLst>
      <p:ext uri="{BB962C8B-B14F-4D97-AF65-F5344CB8AC3E}">
        <p14:creationId xmlns:p14="http://schemas.microsoft.com/office/powerpoint/2010/main" val="43261729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3380</TotalTime>
  <Words>3804</Words>
  <Application>Microsoft Macintosh PowerPoint</Application>
  <PresentationFormat>Widescreen</PresentationFormat>
  <Paragraphs>172</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Century Gothic</vt:lpstr>
      <vt:lpstr>Wingdings</vt:lpstr>
      <vt:lpstr>Wingdings 3</vt:lpstr>
      <vt:lpstr>Wisp</vt:lpstr>
      <vt:lpstr>PowerPoint Presentation</vt:lpstr>
      <vt:lpstr>Lecture overview –Conventional approaches to addressing global poverty through development       </vt:lpstr>
      <vt:lpstr>PowerPoint Presentation</vt:lpstr>
      <vt:lpstr>Introduction </vt:lpstr>
      <vt:lpstr>The global institutional landscape </vt:lpstr>
      <vt:lpstr>Two paradigms</vt:lpstr>
      <vt:lpstr>The concept of ‘development’</vt:lpstr>
      <vt:lpstr>Development as ‘modernisation’</vt:lpstr>
      <vt:lpstr>Contemporary approaches to development</vt:lpstr>
      <vt:lpstr>PowerPoint Presentation</vt:lpstr>
      <vt:lpstr>Goal 1 – End poverty in all its forms everywhere </vt:lpstr>
      <vt:lpstr>How were the SDG’s proposed to be achieved? (see http://www.un.org/sustainabledevelopment/development-agenda/ )</vt:lpstr>
      <vt:lpstr>Progress on the SDGs</vt:lpstr>
      <vt:lpstr>Impact of COVID 19 on goal to end extreme poverty</vt:lpstr>
      <vt:lpstr>Human development and multidimensional poverty</vt:lpstr>
      <vt:lpstr>Multidimensional poverty Index 2020</vt:lpstr>
      <vt:lpstr>The SDGs and Multidimensional poverty</vt:lpstr>
      <vt:lpstr>‘Shocks’ and threats to human development</vt:lpstr>
      <vt:lpstr>Transforming global institutions</vt:lpstr>
      <vt:lpstr>Summary</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Jacqui Theobald</dc:creator>
  <cp:lastModifiedBy>joanamano8866@gmail.com</cp:lastModifiedBy>
  <cp:revision>49</cp:revision>
  <dcterms:created xsi:type="dcterms:W3CDTF">2020-11-04T05:37:56Z</dcterms:created>
  <dcterms:modified xsi:type="dcterms:W3CDTF">2021-06-05T05:57:42Z</dcterms:modified>
</cp:coreProperties>
</file>